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  <p:sldMasterId id="2147483784" r:id="rId2"/>
    <p:sldMasterId id="2147483746" r:id="rId3"/>
  </p:sldMasterIdLst>
  <p:notesMasterIdLst>
    <p:notesMasterId r:id="rId63"/>
  </p:notesMasterIdLst>
  <p:handoutMasterIdLst>
    <p:handoutMasterId r:id="rId64"/>
  </p:handoutMasterIdLst>
  <p:sldIdLst>
    <p:sldId id="282" r:id="rId4"/>
    <p:sldId id="295" r:id="rId5"/>
    <p:sldId id="362" r:id="rId6"/>
    <p:sldId id="366" r:id="rId7"/>
    <p:sldId id="364" r:id="rId8"/>
    <p:sldId id="363" r:id="rId9"/>
    <p:sldId id="365" r:id="rId10"/>
    <p:sldId id="367" r:id="rId11"/>
    <p:sldId id="368" r:id="rId12"/>
    <p:sldId id="369" r:id="rId13"/>
    <p:sldId id="494" r:id="rId14"/>
    <p:sldId id="495" r:id="rId15"/>
    <p:sldId id="497" r:id="rId16"/>
    <p:sldId id="493" r:id="rId17"/>
    <p:sldId id="496" r:id="rId18"/>
    <p:sldId id="504" r:id="rId19"/>
    <p:sldId id="505" r:id="rId20"/>
    <p:sldId id="506" r:id="rId21"/>
    <p:sldId id="507" r:id="rId22"/>
    <p:sldId id="508" r:id="rId23"/>
    <p:sldId id="509" r:id="rId24"/>
    <p:sldId id="510" r:id="rId25"/>
    <p:sldId id="370" r:id="rId26"/>
    <p:sldId id="445" r:id="rId27"/>
    <p:sldId id="452" r:id="rId28"/>
    <p:sldId id="454" r:id="rId29"/>
    <p:sldId id="492" r:id="rId30"/>
    <p:sldId id="455" r:id="rId31"/>
    <p:sldId id="498" r:id="rId32"/>
    <p:sldId id="512" r:id="rId33"/>
    <p:sldId id="499" r:id="rId34"/>
    <p:sldId id="502" r:id="rId35"/>
    <p:sldId id="500" r:id="rId36"/>
    <p:sldId id="501" r:id="rId37"/>
    <p:sldId id="503" r:id="rId38"/>
    <p:sldId id="371" r:id="rId39"/>
    <p:sldId id="488" r:id="rId40"/>
    <p:sldId id="486" r:id="rId41"/>
    <p:sldId id="487" r:id="rId42"/>
    <p:sldId id="489" r:id="rId43"/>
    <p:sldId id="490" r:id="rId44"/>
    <p:sldId id="511" r:id="rId45"/>
    <p:sldId id="527" r:id="rId46"/>
    <p:sldId id="514" r:id="rId47"/>
    <p:sldId id="516" r:id="rId48"/>
    <p:sldId id="517" r:id="rId49"/>
    <p:sldId id="518" r:id="rId50"/>
    <p:sldId id="519" r:id="rId51"/>
    <p:sldId id="520" r:id="rId52"/>
    <p:sldId id="515" r:id="rId53"/>
    <p:sldId id="521" r:id="rId54"/>
    <p:sldId id="522" r:id="rId55"/>
    <p:sldId id="523" r:id="rId56"/>
    <p:sldId id="524" r:id="rId57"/>
    <p:sldId id="528" r:id="rId58"/>
    <p:sldId id="525" r:id="rId59"/>
    <p:sldId id="526" r:id="rId60"/>
    <p:sldId id="529" r:id="rId61"/>
    <p:sldId id="361" r:id="rId62"/>
  </p:sldIdLst>
  <p:sldSz cx="9144000" cy="5143500" type="screen16x9"/>
  <p:notesSz cx="6797675" cy="9926638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954A"/>
    <a:srgbClr val="EC6084"/>
    <a:srgbClr val="9F358B"/>
    <a:srgbClr val="2699D6"/>
    <a:srgbClr val="824D9D"/>
    <a:srgbClr val="D3D800"/>
    <a:srgbClr val="009640"/>
    <a:srgbClr val="EC6090"/>
    <a:srgbClr val="E63323"/>
    <a:srgbClr val="FFD6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33" autoAdjust="0"/>
    <p:restoredTop sz="87795" autoAdjust="0"/>
  </p:normalViewPr>
  <p:slideViewPr>
    <p:cSldViewPr>
      <p:cViewPr varScale="1">
        <p:scale>
          <a:sx n="173" d="100"/>
          <a:sy n="173" d="100"/>
        </p:scale>
        <p:origin x="416" y="18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316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DE4040-5678-4617-BDDC-EE26C9D19E43}" type="datetimeFigureOut">
              <a:rPr lang="sk-SK" smtClean="0"/>
              <a:t>23.4.2025</a:t>
            </a:fld>
            <a:endParaRPr lang="sk-S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F6ABA-7B80-42DF-BEF9-5AE90EB05FE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459539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D66E2-EBC5-4826-85E1-63E9EC1122F9}" type="datetimeFigureOut">
              <a:rPr lang="sk-SK" smtClean="0"/>
              <a:t>23.4.2025</a:t>
            </a:fld>
            <a:endParaRPr lang="sk-SK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sk-SK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A74089-5982-4946-B5DF-A564D24159F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94169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74089-5982-4946-B5DF-A564D24159FB}" type="slidenum">
              <a:rPr lang="sk-SK" smtClean="0"/>
              <a:t>24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942039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74089-5982-4946-B5DF-A564D24159FB}" type="slidenum">
              <a:rPr lang="sk-SK" smtClean="0"/>
              <a:t>38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127639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74089-5982-4946-B5DF-A564D24159FB}" type="slidenum">
              <a:rPr lang="sk-SK" smtClean="0"/>
              <a:t>39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244036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74089-5982-4946-B5DF-A564D24159FB}" type="slidenum">
              <a:rPr lang="sk-SK" smtClean="0"/>
              <a:t>40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26629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74089-5982-4946-B5DF-A564D24159FB}" type="slidenum">
              <a:rPr lang="sk-SK" smtClean="0"/>
              <a:t>41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42226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74089-5982-4946-B5DF-A564D24159FB}" type="slidenum">
              <a:rPr lang="sk-SK" smtClean="0"/>
              <a:t>25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699211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74089-5982-4946-B5DF-A564D24159FB}" type="slidenum">
              <a:rPr lang="sk-SK" smtClean="0"/>
              <a:t>26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104089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74089-5982-4946-B5DF-A564D24159FB}" type="slidenum">
              <a:rPr lang="sk-SK" smtClean="0"/>
              <a:t>28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69218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74089-5982-4946-B5DF-A564D24159FB}" type="slidenum">
              <a:rPr lang="sk-SK" smtClean="0"/>
              <a:t>29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901234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74089-5982-4946-B5DF-A564D24159FB}" type="slidenum">
              <a:rPr lang="sk-SK" smtClean="0"/>
              <a:t>31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007316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  <a:p>
            <a:endParaRPr lang="sk-SK" dirty="0"/>
          </a:p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74089-5982-4946-B5DF-A564D24159FB}" type="slidenum">
              <a:rPr lang="sk-SK" smtClean="0"/>
              <a:t>33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069648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74089-5982-4946-B5DF-A564D24159FB}" type="slidenum">
              <a:rPr lang="sk-SK" smtClean="0"/>
              <a:t>34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01621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74089-5982-4946-B5DF-A564D24159FB}" type="slidenum">
              <a:rPr lang="sk-SK" smtClean="0"/>
              <a:t>37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611928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ah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Nadpis 1"/>
          <p:cNvSpPr>
            <a:spLocks noGrp="1"/>
          </p:cNvSpPr>
          <p:nvPr>
            <p:ph type="ctrTitle" hasCustomPrompt="1"/>
          </p:nvPr>
        </p:nvSpPr>
        <p:spPr>
          <a:xfrm>
            <a:off x="900000" y="252000"/>
            <a:ext cx="7632440" cy="504056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pl-PL" dirty="0"/>
              <a:t>Nadpis</a:t>
            </a:r>
            <a:endParaRPr lang="sk-SK" dirty="0"/>
          </a:p>
        </p:txBody>
      </p:sp>
      <p:sp>
        <p:nvSpPr>
          <p:cNvPr id="10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900000" y="915566"/>
            <a:ext cx="7632440" cy="3600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3000">
                <a:solidFill>
                  <a:srgbClr val="5C5A5A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dirty="0"/>
              <a:t>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27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ná strana - modrá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899999" y="2427733"/>
            <a:ext cx="7707593" cy="57606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dirty="0"/>
              <a:t>Podnadpis</a:t>
            </a:r>
          </a:p>
        </p:txBody>
      </p:sp>
      <p:sp>
        <p:nvSpPr>
          <p:cNvPr id="13" name="Nadpis 1"/>
          <p:cNvSpPr>
            <a:spLocks noGrp="1"/>
          </p:cNvSpPr>
          <p:nvPr>
            <p:ph type="ctrTitle" hasCustomPrompt="1"/>
          </p:nvPr>
        </p:nvSpPr>
        <p:spPr>
          <a:xfrm>
            <a:off x="900000" y="771550"/>
            <a:ext cx="7704448" cy="1568748"/>
          </a:xfrm>
        </p:spPr>
        <p:txBody>
          <a:bodyPr lIns="0" tIns="0" rIns="0" bIns="0" anchor="b">
            <a:normAutofit/>
          </a:bodyPr>
          <a:lstStyle>
            <a:lvl1pPr algn="l">
              <a:lnSpc>
                <a:spcPct val="80000"/>
              </a:lnSpc>
              <a:defRPr sz="4800" b="1" baseline="0">
                <a:latin typeface="+mj-lt"/>
              </a:defRPr>
            </a:lvl1pPr>
          </a:lstStyle>
          <a:p>
            <a:r>
              <a:rPr lang="cs-CZ" dirty="0"/>
              <a:t>Názov prezentácie – prvý variant</a:t>
            </a:r>
            <a:endParaRPr lang="sk-SK" dirty="0"/>
          </a:p>
        </p:txBody>
      </p:sp>
      <p:pic>
        <p:nvPicPr>
          <p:cNvPr id="7" name="Obrázek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132" y="4707731"/>
            <a:ext cx="1235866" cy="435768"/>
          </a:xfrm>
          <a:prstGeom prst="rect">
            <a:avLst/>
          </a:prstGeom>
        </p:spPr>
      </p:pic>
      <p:sp>
        <p:nvSpPr>
          <p:cNvPr id="5" name="Zástupný symbol pro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899592" y="3103085"/>
            <a:ext cx="7632847" cy="111710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cs-CZ" dirty="0"/>
              <a:t>Meno Priezvisko, pozícia, kontakt</a:t>
            </a:r>
            <a:endParaRPr lang="sk-SK" dirty="0"/>
          </a:p>
        </p:txBody>
      </p:sp>
      <p:sp>
        <p:nvSpPr>
          <p:cNvPr id="6" name="Zástupný symbol pro text 2"/>
          <p:cNvSpPr>
            <a:spLocks noGrp="1"/>
          </p:cNvSpPr>
          <p:nvPr>
            <p:ph type="body" sz="quarter" idx="11" hasCustomPrompt="1"/>
          </p:nvPr>
        </p:nvSpPr>
        <p:spPr>
          <a:xfrm>
            <a:off x="899593" y="4515966"/>
            <a:ext cx="2880319" cy="288032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 b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cs-CZ" dirty="0"/>
              <a:t>dátum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1810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ná strana">
    <p:bg>
      <p:bgPr>
        <a:solidFill>
          <a:schemeClr val="bg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Nadpis 1"/>
          <p:cNvSpPr>
            <a:spLocks noGrp="1"/>
          </p:cNvSpPr>
          <p:nvPr>
            <p:ph type="ctrTitle" hasCustomPrompt="1"/>
          </p:nvPr>
        </p:nvSpPr>
        <p:spPr>
          <a:xfrm>
            <a:off x="899592" y="2571750"/>
            <a:ext cx="4680520" cy="1080120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ct val="80000"/>
              </a:lnSpc>
              <a:defRPr sz="3500" b="1" baseline="0">
                <a:latin typeface="+mj-lt"/>
              </a:defRPr>
            </a:lvl1pPr>
          </a:lstStyle>
          <a:p>
            <a:r>
              <a:rPr lang="cs-CZ" dirty="0"/>
              <a:t>Názov prezentácie – druhý variant</a:t>
            </a:r>
            <a:endParaRPr lang="sk-SK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899593" y="3723878"/>
            <a:ext cx="4680520" cy="25529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 b="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cs-CZ" dirty="0" err="1"/>
              <a:t>Meno</a:t>
            </a:r>
            <a:r>
              <a:rPr lang="cs-CZ" dirty="0"/>
              <a:t> </a:t>
            </a:r>
            <a:r>
              <a:rPr lang="cs-CZ" dirty="0" err="1"/>
              <a:t>Priezvisko</a:t>
            </a:r>
            <a:r>
              <a:rPr lang="cs-CZ" dirty="0"/>
              <a:t>, </a:t>
            </a:r>
            <a:r>
              <a:rPr lang="cs-CZ" dirty="0" err="1"/>
              <a:t>pozícia</a:t>
            </a:r>
            <a:endParaRPr lang="sk-SK" dirty="0"/>
          </a:p>
        </p:txBody>
      </p:sp>
      <p:sp>
        <p:nvSpPr>
          <p:cNvPr id="4" name="Zástupný symbol pro text 2"/>
          <p:cNvSpPr>
            <a:spLocks noGrp="1"/>
          </p:cNvSpPr>
          <p:nvPr>
            <p:ph type="body" sz="quarter" idx="11" hasCustomPrompt="1"/>
          </p:nvPr>
        </p:nvSpPr>
        <p:spPr>
          <a:xfrm>
            <a:off x="899593" y="4083918"/>
            <a:ext cx="4680520" cy="288032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 b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cs-CZ" dirty="0"/>
              <a:t>dátum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85635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ah-Odráž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ástupný symbol pro obsah 2"/>
          <p:cNvSpPr>
            <a:spLocks noGrp="1"/>
          </p:cNvSpPr>
          <p:nvPr>
            <p:ph sz="quarter" idx="14" hasCustomPrompt="1"/>
          </p:nvPr>
        </p:nvSpPr>
        <p:spPr>
          <a:xfrm>
            <a:off x="900000" y="915567"/>
            <a:ext cx="7704448" cy="3600400"/>
          </a:xfrm>
        </p:spPr>
        <p:txBody>
          <a:bodyPr>
            <a:normAutofit/>
          </a:bodyPr>
          <a:lstStyle>
            <a:lvl1pPr marL="182563" indent="-182563">
              <a:spcBef>
                <a:spcPts val="200"/>
              </a:spcBef>
              <a:buFont typeface="Arial" panose="020B0604020202020204" pitchFamily="34" charset="0"/>
              <a:buChar char="•"/>
              <a:defRPr lang="sk-SK" dirty="0"/>
            </a:lvl1pPr>
            <a:lvl2pPr>
              <a:defRPr lang="cs-CZ" dirty="0" smtClean="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cs-CZ" dirty="0"/>
              <a:t>Text</a:t>
            </a:r>
          </a:p>
          <a:p>
            <a:pPr lvl="1"/>
            <a:r>
              <a:rPr lang="cs-CZ" dirty="0"/>
              <a:t>Text</a:t>
            </a:r>
          </a:p>
          <a:p>
            <a:pPr lvl="2"/>
            <a:r>
              <a:rPr lang="cs-CZ" dirty="0"/>
              <a:t>Text</a:t>
            </a:r>
          </a:p>
          <a:p>
            <a:pPr lvl="3"/>
            <a:r>
              <a:rPr lang="cs-CZ" dirty="0"/>
              <a:t>Text</a:t>
            </a:r>
          </a:p>
          <a:p>
            <a:pPr lvl="4"/>
            <a:r>
              <a:rPr lang="cs-CZ" dirty="0"/>
              <a:t>Text</a:t>
            </a:r>
          </a:p>
        </p:txBody>
      </p:sp>
      <p:sp>
        <p:nvSpPr>
          <p:cNvPr id="7" name="Nadpis 1"/>
          <p:cNvSpPr>
            <a:spLocks noGrp="1"/>
          </p:cNvSpPr>
          <p:nvPr>
            <p:ph type="ctrTitle" hasCustomPrompt="1"/>
          </p:nvPr>
        </p:nvSpPr>
        <p:spPr>
          <a:xfrm>
            <a:off x="900000" y="252000"/>
            <a:ext cx="7704448" cy="504056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pl-PL" dirty="0"/>
              <a:t>Nadpis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61915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ah-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ástupný symbol pro obsah 2"/>
          <p:cNvSpPr>
            <a:spLocks noGrp="1"/>
          </p:cNvSpPr>
          <p:nvPr>
            <p:ph sz="quarter" idx="14" hasCustomPrompt="1"/>
          </p:nvPr>
        </p:nvSpPr>
        <p:spPr>
          <a:xfrm>
            <a:off x="900000" y="915567"/>
            <a:ext cx="7704448" cy="360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sk-SK" dirty="0"/>
            </a:lvl1pPr>
            <a:lvl2pPr>
              <a:defRPr lang="cs-CZ" dirty="0" smtClean="0"/>
            </a:lvl2pPr>
            <a:lvl3pPr>
              <a:defRPr/>
            </a:lvl3pPr>
          </a:lstStyle>
          <a:p>
            <a:pPr lvl="0"/>
            <a:r>
              <a:rPr lang="cs-CZ" dirty="0"/>
              <a:t>Text / Graf / </a:t>
            </a:r>
            <a:r>
              <a:rPr lang="cs-CZ" dirty="0" err="1"/>
              <a:t>Obrázok</a:t>
            </a:r>
            <a:endParaRPr lang="cs-CZ" dirty="0"/>
          </a:p>
        </p:txBody>
      </p:sp>
      <p:sp>
        <p:nvSpPr>
          <p:cNvPr id="11" name="Nadpis 1"/>
          <p:cNvSpPr>
            <a:spLocks noGrp="1"/>
          </p:cNvSpPr>
          <p:nvPr>
            <p:ph type="ctrTitle" hasCustomPrompt="1"/>
          </p:nvPr>
        </p:nvSpPr>
        <p:spPr>
          <a:xfrm>
            <a:off x="900000" y="252000"/>
            <a:ext cx="7704448" cy="504056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pl-PL" dirty="0"/>
              <a:t>Nadpis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53790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ah-Text a odráž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900000" y="915566"/>
            <a:ext cx="3599992" cy="352839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5C5A5A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dirty="0"/>
              <a:t>Text</a:t>
            </a:r>
          </a:p>
        </p:txBody>
      </p:sp>
      <p:sp>
        <p:nvSpPr>
          <p:cNvPr id="22" name="Zástupný symbol pro obsah 2"/>
          <p:cNvSpPr>
            <a:spLocks noGrp="1"/>
          </p:cNvSpPr>
          <p:nvPr>
            <p:ph sz="quarter" idx="14" hasCustomPrompt="1"/>
          </p:nvPr>
        </p:nvSpPr>
        <p:spPr>
          <a:xfrm>
            <a:off x="4860032" y="1419622"/>
            <a:ext cx="3744416" cy="3024336"/>
          </a:xfrm>
        </p:spPr>
        <p:txBody>
          <a:bodyPr>
            <a:noAutofit/>
          </a:bodyPr>
          <a:lstStyle>
            <a:lvl1pPr marL="182563" indent="-182563">
              <a:spcBef>
                <a:spcPts val="0"/>
              </a:spcBef>
              <a:buFont typeface="Arial" panose="020B0604020202020204" pitchFamily="34" charset="0"/>
              <a:buChar char="•"/>
              <a:defRPr sz="2800" b="0" baseline="0">
                <a:latin typeface="+mn-lt"/>
              </a:defRPr>
            </a:lvl1pPr>
          </a:lstStyle>
          <a:p>
            <a:pPr lvl="0"/>
            <a:r>
              <a:rPr lang="cs-CZ" dirty="0"/>
              <a:t>Text</a:t>
            </a:r>
            <a:endParaRPr lang="sk-SK" dirty="0"/>
          </a:p>
        </p:txBody>
      </p:sp>
      <p:sp>
        <p:nvSpPr>
          <p:cNvPr id="23" name="Zástupný symbol pro text 4"/>
          <p:cNvSpPr>
            <a:spLocks noGrp="1"/>
          </p:cNvSpPr>
          <p:nvPr>
            <p:ph type="body" sz="quarter" idx="15" hasCustomPrompt="1"/>
          </p:nvPr>
        </p:nvSpPr>
        <p:spPr>
          <a:xfrm>
            <a:off x="4860032" y="915566"/>
            <a:ext cx="3744416" cy="504057"/>
          </a:xfrm>
        </p:spPr>
        <p:txBody>
          <a:bodyPr/>
          <a:lstStyle>
            <a:lvl1pPr marL="0" indent="0">
              <a:buNone/>
              <a:defRPr b="1" baseline="0"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cs-CZ" dirty="0"/>
              <a:t>Text</a:t>
            </a:r>
            <a:endParaRPr lang="sk-SK" dirty="0"/>
          </a:p>
        </p:txBody>
      </p:sp>
      <p:sp>
        <p:nvSpPr>
          <p:cNvPr id="12" name="Nadpis 1"/>
          <p:cNvSpPr>
            <a:spLocks noGrp="1"/>
          </p:cNvSpPr>
          <p:nvPr>
            <p:ph type="ctrTitle" hasCustomPrompt="1"/>
          </p:nvPr>
        </p:nvSpPr>
        <p:spPr>
          <a:xfrm>
            <a:off x="900000" y="252000"/>
            <a:ext cx="7704448" cy="504056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pl-PL" dirty="0"/>
              <a:t>Nadpis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6097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ah-Text a 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900000" y="915566"/>
            <a:ext cx="3599992" cy="360040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5C5A5A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dirty="0"/>
              <a:t>Text</a:t>
            </a:r>
            <a:endParaRPr lang="en-US" dirty="0"/>
          </a:p>
        </p:txBody>
      </p:sp>
      <p:sp>
        <p:nvSpPr>
          <p:cNvPr id="8" name="Nadpis 1"/>
          <p:cNvSpPr>
            <a:spLocks noGrp="1"/>
          </p:cNvSpPr>
          <p:nvPr>
            <p:ph type="ctrTitle" hasCustomPrompt="1"/>
          </p:nvPr>
        </p:nvSpPr>
        <p:spPr>
          <a:xfrm>
            <a:off x="900000" y="252000"/>
            <a:ext cx="7704448" cy="504056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pl-PL" dirty="0"/>
              <a:t>Nadpis</a:t>
            </a:r>
            <a:endParaRPr lang="sk-SK" dirty="0"/>
          </a:p>
        </p:txBody>
      </p:sp>
      <p:sp>
        <p:nvSpPr>
          <p:cNvPr id="7" name="Zástupný symbol pro obsah 2"/>
          <p:cNvSpPr>
            <a:spLocks noGrp="1"/>
          </p:cNvSpPr>
          <p:nvPr>
            <p:ph sz="quarter" idx="14" hasCustomPrompt="1"/>
          </p:nvPr>
        </p:nvSpPr>
        <p:spPr>
          <a:xfrm>
            <a:off x="4860032" y="915566"/>
            <a:ext cx="3744416" cy="3528392"/>
          </a:xfrm>
        </p:spPr>
        <p:txBody>
          <a:bodyPr>
            <a:noAutofit/>
          </a:bodyPr>
          <a:lstStyle>
            <a:lvl1pPr marL="182563" indent="-182563">
              <a:spcBef>
                <a:spcPts val="0"/>
              </a:spcBef>
              <a:buFont typeface="Arial" panose="020B0604020202020204" pitchFamily="34" charset="0"/>
              <a:buChar char="•"/>
              <a:defRPr sz="2800" b="0" baseline="0">
                <a:latin typeface="+mn-lt"/>
              </a:defRPr>
            </a:lvl1pPr>
          </a:lstStyle>
          <a:p>
            <a:pPr lvl="0"/>
            <a:r>
              <a:rPr lang="cs-CZ" dirty="0"/>
              <a:t>Text / Graf / </a:t>
            </a:r>
            <a:r>
              <a:rPr lang="cs-CZ" dirty="0" err="1"/>
              <a:t>Obrázok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95459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ah-Odrážky a odráž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>
            <p:ph sz="quarter" idx="12" hasCustomPrompt="1"/>
          </p:nvPr>
        </p:nvSpPr>
        <p:spPr>
          <a:xfrm>
            <a:off x="900000" y="1347614"/>
            <a:ext cx="3599992" cy="3168352"/>
          </a:xfrm>
        </p:spPr>
        <p:txBody>
          <a:bodyPr>
            <a:noAutofit/>
          </a:bodyPr>
          <a:lstStyle>
            <a:lvl1pPr marL="182563" indent="-182563">
              <a:spcBef>
                <a:spcPts val="0"/>
              </a:spcBef>
              <a:buFont typeface="Arial" panose="020B0604020202020204" pitchFamily="34" charset="0"/>
              <a:buChar char="•"/>
              <a:defRPr sz="2800" b="0" baseline="0">
                <a:latin typeface="+mn-lt"/>
              </a:defRPr>
            </a:lvl1pPr>
          </a:lstStyle>
          <a:p>
            <a:pPr lvl="0"/>
            <a:r>
              <a:rPr lang="cs-CZ" dirty="0"/>
              <a:t>Text / Graf / </a:t>
            </a:r>
            <a:r>
              <a:rPr lang="cs-CZ" dirty="0" err="1"/>
              <a:t>Obrázok</a:t>
            </a:r>
            <a:endParaRPr lang="cs-CZ" dirty="0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13" hasCustomPrompt="1"/>
          </p:nvPr>
        </p:nvSpPr>
        <p:spPr>
          <a:xfrm>
            <a:off x="900000" y="915567"/>
            <a:ext cx="3599992" cy="360040"/>
          </a:xfrm>
        </p:spPr>
        <p:txBody>
          <a:bodyPr/>
          <a:lstStyle>
            <a:lvl1pPr marL="0" indent="0">
              <a:buNone/>
              <a:defRPr b="1" baseline="0">
                <a:latin typeface="+mj-lt"/>
              </a:defRPr>
            </a:lvl1pPr>
          </a:lstStyle>
          <a:p>
            <a:pPr lvl="0"/>
            <a:r>
              <a:rPr lang="cs-CZ" dirty="0"/>
              <a:t>TEXT</a:t>
            </a:r>
            <a:endParaRPr lang="sk-SK" dirty="0"/>
          </a:p>
        </p:txBody>
      </p:sp>
      <p:sp>
        <p:nvSpPr>
          <p:cNvPr id="11" name="Zástupný symbol pro obsah 2"/>
          <p:cNvSpPr>
            <a:spLocks noGrp="1"/>
          </p:cNvSpPr>
          <p:nvPr>
            <p:ph sz="quarter" idx="14" hasCustomPrompt="1"/>
          </p:nvPr>
        </p:nvSpPr>
        <p:spPr>
          <a:xfrm>
            <a:off x="4860032" y="1347614"/>
            <a:ext cx="3744416" cy="3168352"/>
          </a:xfrm>
        </p:spPr>
        <p:txBody>
          <a:bodyPr>
            <a:noAutofit/>
          </a:bodyPr>
          <a:lstStyle>
            <a:lvl1pPr marL="182563" indent="-182563">
              <a:spcBef>
                <a:spcPts val="0"/>
              </a:spcBef>
              <a:buFont typeface="Arial" panose="020B0604020202020204" pitchFamily="34" charset="0"/>
              <a:buChar char="•"/>
              <a:defRPr sz="2800" b="0" baseline="0">
                <a:latin typeface="+mn-lt"/>
              </a:defRPr>
            </a:lvl1pPr>
          </a:lstStyle>
          <a:p>
            <a:pPr lvl="0"/>
            <a:r>
              <a:rPr lang="cs-CZ" dirty="0"/>
              <a:t>Text / Graf / </a:t>
            </a:r>
            <a:r>
              <a:rPr lang="cs-CZ" dirty="0" err="1"/>
              <a:t>Obrázok</a:t>
            </a:r>
            <a:endParaRPr lang="cs-CZ" dirty="0"/>
          </a:p>
        </p:txBody>
      </p:sp>
      <p:sp>
        <p:nvSpPr>
          <p:cNvPr id="12" name="Zástupný symbol pro text 4"/>
          <p:cNvSpPr>
            <a:spLocks noGrp="1"/>
          </p:cNvSpPr>
          <p:nvPr>
            <p:ph type="body" sz="quarter" idx="15" hasCustomPrompt="1"/>
          </p:nvPr>
        </p:nvSpPr>
        <p:spPr>
          <a:xfrm>
            <a:off x="4860032" y="915567"/>
            <a:ext cx="3744416" cy="360040"/>
          </a:xfrm>
        </p:spPr>
        <p:txBody>
          <a:bodyPr/>
          <a:lstStyle>
            <a:lvl1pPr marL="0" indent="0">
              <a:buNone/>
              <a:defRPr b="1" baseline="0">
                <a:latin typeface="+mj-lt"/>
              </a:defRPr>
            </a:lvl1pPr>
          </a:lstStyle>
          <a:p>
            <a:pPr lvl="0"/>
            <a:r>
              <a:rPr lang="cs-CZ" dirty="0"/>
              <a:t>TEXT</a:t>
            </a:r>
            <a:endParaRPr lang="sk-SK" dirty="0"/>
          </a:p>
        </p:txBody>
      </p:sp>
      <p:sp>
        <p:nvSpPr>
          <p:cNvPr id="10" name="Nadpis 1"/>
          <p:cNvSpPr>
            <a:spLocks noGrp="1"/>
          </p:cNvSpPr>
          <p:nvPr>
            <p:ph type="ctrTitle" hasCustomPrompt="1"/>
          </p:nvPr>
        </p:nvSpPr>
        <p:spPr>
          <a:xfrm>
            <a:off x="900000" y="252000"/>
            <a:ext cx="7704448" cy="504056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pl-PL" dirty="0"/>
              <a:t>Nadpis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02118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oly - modrá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900000" y="1203598"/>
            <a:ext cx="6552320" cy="677108"/>
          </a:xfrm>
        </p:spPr>
        <p:txBody>
          <a:bodyPr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400" b="1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dirty="0"/>
              <a:t>Názov kapitoly</a:t>
            </a:r>
          </a:p>
        </p:txBody>
      </p:sp>
      <p:pic>
        <p:nvPicPr>
          <p:cNvPr id="9" name="Obrázek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132" y="4707731"/>
            <a:ext cx="1235866" cy="43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1451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oly - bi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900000" y="1203598"/>
            <a:ext cx="6552320" cy="677108"/>
          </a:xfrm>
        </p:spPr>
        <p:txBody>
          <a:bodyPr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400"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dirty="0"/>
              <a:t>Názov kapitoly</a:t>
            </a:r>
          </a:p>
        </p:txBody>
      </p:sp>
      <p:pic>
        <p:nvPicPr>
          <p:cNvPr id="6" name="Obrázek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131" y="4707731"/>
            <a:ext cx="1235869" cy="43576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1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8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sah-Odráž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ástupný symbol pro obsah 2"/>
          <p:cNvSpPr>
            <a:spLocks noGrp="1"/>
          </p:cNvSpPr>
          <p:nvPr>
            <p:ph sz="quarter" idx="14" hasCustomPrompt="1"/>
          </p:nvPr>
        </p:nvSpPr>
        <p:spPr>
          <a:xfrm>
            <a:off x="900000" y="915567"/>
            <a:ext cx="7704448" cy="3600400"/>
          </a:xfrm>
        </p:spPr>
        <p:txBody>
          <a:bodyPr>
            <a:normAutofit/>
          </a:bodyPr>
          <a:lstStyle>
            <a:lvl1pPr marL="182563" indent="-182563">
              <a:spcBef>
                <a:spcPts val="200"/>
              </a:spcBef>
              <a:buFont typeface="Arial" panose="020B0604020202020204" pitchFamily="34" charset="0"/>
              <a:buChar char="•"/>
              <a:defRPr lang="sk-SK" sz="2800" dirty="0"/>
            </a:lvl1pPr>
            <a:lvl2pPr>
              <a:defRPr lang="cs-CZ" sz="2400" dirty="0" smtClean="0"/>
            </a:lvl2pPr>
            <a:lvl3pPr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cs-CZ" dirty="0"/>
              <a:t>Text</a:t>
            </a:r>
          </a:p>
          <a:p>
            <a:pPr lvl="1"/>
            <a:r>
              <a:rPr lang="cs-CZ" dirty="0"/>
              <a:t>Text</a:t>
            </a:r>
          </a:p>
          <a:p>
            <a:pPr lvl="2"/>
            <a:r>
              <a:rPr lang="cs-CZ" dirty="0"/>
              <a:t>Text</a:t>
            </a:r>
          </a:p>
          <a:p>
            <a:pPr lvl="3"/>
            <a:r>
              <a:rPr lang="cs-CZ" dirty="0"/>
              <a:t>Text</a:t>
            </a:r>
          </a:p>
          <a:p>
            <a:pPr lvl="4"/>
            <a:r>
              <a:rPr lang="cs-CZ" dirty="0"/>
              <a:t>Text</a:t>
            </a:r>
          </a:p>
        </p:txBody>
      </p:sp>
      <p:sp>
        <p:nvSpPr>
          <p:cNvPr id="7" name="Nadpis 1"/>
          <p:cNvSpPr>
            <a:spLocks noGrp="1"/>
          </p:cNvSpPr>
          <p:nvPr>
            <p:ph type="ctrTitle" hasCustomPrompt="1"/>
          </p:nvPr>
        </p:nvSpPr>
        <p:spPr>
          <a:xfrm>
            <a:off x="900000" y="252000"/>
            <a:ext cx="7704448" cy="504056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pl-PL" dirty="0"/>
              <a:t>Nadpis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38301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900000" y="252000"/>
            <a:ext cx="6995120" cy="61759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cs-CZ" dirty="0"/>
              <a:t>Nadpis</a:t>
            </a:r>
            <a:endParaRPr lang="sk-SK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900000" y="1059582"/>
            <a:ext cx="6912768" cy="3600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cs-CZ" dirty="0"/>
              <a:t>Text</a:t>
            </a:r>
          </a:p>
          <a:p>
            <a:pPr lvl="1"/>
            <a:r>
              <a:rPr lang="cs-CZ" dirty="0"/>
              <a:t>Text</a:t>
            </a:r>
          </a:p>
          <a:p>
            <a:pPr lvl="2"/>
            <a:r>
              <a:rPr lang="cs-CZ" dirty="0"/>
              <a:t>Text</a:t>
            </a:r>
          </a:p>
          <a:p>
            <a:pPr lvl="3"/>
            <a:r>
              <a:rPr lang="cs-CZ" dirty="0"/>
              <a:t>Text</a:t>
            </a:r>
          </a:p>
          <a:p>
            <a:pPr lvl="4"/>
            <a:r>
              <a:rPr lang="cs-CZ" dirty="0"/>
              <a:t>Text</a:t>
            </a:r>
            <a:endParaRPr lang="sk-SK" dirty="0"/>
          </a:p>
        </p:txBody>
      </p:sp>
      <p:pic>
        <p:nvPicPr>
          <p:cNvPr id="13" name="Obrázek 12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131" y="4707731"/>
            <a:ext cx="1235869" cy="435768"/>
          </a:xfrm>
          <a:prstGeom prst="rect">
            <a:avLst/>
          </a:prstGeom>
        </p:spPr>
      </p:pic>
      <p:sp>
        <p:nvSpPr>
          <p:cNvPr id="6" name="Zástupný symbol pro text 13"/>
          <p:cNvSpPr txBox="1">
            <a:spLocks/>
          </p:cNvSpPr>
          <p:nvPr userDrawn="1"/>
        </p:nvSpPr>
        <p:spPr>
          <a:xfrm>
            <a:off x="900000" y="4731990"/>
            <a:ext cx="2376239" cy="215751"/>
          </a:xfrm>
          <a:prstGeom prst="rect">
            <a:avLst/>
          </a:prstGeom>
        </p:spPr>
        <p:txBody>
          <a:bodyPr lIns="0" tIns="0" rIns="0" bIns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92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25475" indent="-176213" algn="l" defTabSz="914400" rtl="0" eaLnBrk="1" latinLnBrk="0" hangingPunct="1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5C5A5A"/>
                </a:solidFill>
                <a:latin typeface="+mn-lt"/>
                <a:ea typeface="+mn-ea"/>
                <a:cs typeface="+mn-cs"/>
              </a:defRPr>
            </a:lvl2pPr>
            <a:lvl3pPr marL="1074738" indent="-160338" algn="l" defTabSz="914400" rtl="0" eaLnBrk="1" latinLnBrk="0" hangingPunct="1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5C5A5A"/>
                </a:solidFill>
                <a:latin typeface="+mn-lt"/>
                <a:ea typeface="+mn-ea"/>
                <a:cs typeface="+mn-cs"/>
              </a:defRPr>
            </a:lvl3pPr>
            <a:lvl4pPr marL="1524000" indent="-136525" algn="l" defTabSz="914400" rtl="0" eaLnBrk="1" latinLnBrk="0" hangingPunct="1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5C5A5A"/>
                </a:solidFill>
                <a:latin typeface="+mn-lt"/>
                <a:ea typeface="+mn-ea"/>
                <a:cs typeface="+mn-cs"/>
              </a:defRPr>
            </a:lvl4pPr>
            <a:lvl5pPr marL="1973263" indent="-144463" algn="l" defTabSz="914400" rtl="0" eaLnBrk="1" latinLnBrk="0" hangingPunct="1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5C5A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6FAC2FF-E777-45AE-83A0-4D125144B6DE}" type="slidenum">
              <a:rPr lang="en-US" sz="1800" i="0" smtClean="0"/>
              <a:t>‹#›</a:t>
            </a:fld>
            <a:endParaRPr lang="sk-SK" sz="1800" i="0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71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14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6" r:id="rId2"/>
    <p:sldLayoutId id="2147483707" r:id="rId3"/>
    <p:sldLayoutId id="2147483703" r:id="rId4"/>
    <p:sldLayoutId id="2147483705" r:id="rId5"/>
    <p:sldLayoutId id="2147483704" r:id="rId6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92075" indent="-920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1pPr>
      <a:lvl2pPr marL="625475" indent="-17621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2pPr>
      <a:lvl3pPr marL="1074738" indent="-16033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3pPr>
      <a:lvl4pPr marL="1524000" indent="-1365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4pPr>
      <a:lvl5pPr marL="1973263" indent="-14446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900000" y="252000"/>
            <a:ext cx="6995120" cy="61759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cs-CZ" dirty="0"/>
              <a:t>Kliknutím lze upravit styl.</a:t>
            </a:r>
            <a:endParaRPr lang="sk-SK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900000" y="1275606"/>
            <a:ext cx="6620273" cy="338437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cs-CZ" dirty="0"/>
              <a:t>Text</a:t>
            </a:r>
          </a:p>
          <a:p>
            <a:pPr lvl="1"/>
            <a:r>
              <a:rPr lang="cs-CZ" dirty="0"/>
              <a:t>Text</a:t>
            </a:r>
          </a:p>
          <a:p>
            <a:pPr lvl="2"/>
            <a:r>
              <a:rPr lang="cs-CZ" dirty="0"/>
              <a:t>Text</a:t>
            </a:r>
          </a:p>
          <a:p>
            <a:pPr lvl="3"/>
            <a:r>
              <a:rPr lang="cs-CZ" dirty="0"/>
              <a:t>Text</a:t>
            </a:r>
          </a:p>
          <a:p>
            <a:pPr lvl="4"/>
            <a:r>
              <a:rPr lang="cs-CZ" dirty="0"/>
              <a:t>Text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622786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4" r:id="rId2"/>
    <p:sldLayoutId id="2147483797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92075" indent="-92075" algn="l" defTabSz="914400" rtl="0" eaLnBrk="1" latinLnBrk="0" hangingPunct="1">
        <a:lnSpc>
          <a:spcPct val="100000"/>
        </a:lnSpc>
        <a:spcBef>
          <a:spcPts val="80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1pPr>
      <a:lvl2pPr marL="625475" indent="-176213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2pPr>
      <a:lvl3pPr marL="1074738" indent="-160338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3pPr>
      <a:lvl4pPr marL="1524000" indent="-136525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4pPr>
      <a:lvl5pPr marL="1973263" indent="-144463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Nadpis</a:t>
            </a:r>
            <a:endParaRPr lang="sk-SK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Text</a:t>
            </a:r>
          </a:p>
          <a:p>
            <a:pPr lvl="1"/>
            <a:r>
              <a:rPr lang="cs-CZ" dirty="0"/>
              <a:t>Text</a:t>
            </a:r>
          </a:p>
          <a:p>
            <a:pPr lvl="2"/>
            <a:r>
              <a:rPr lang="cs-CZ" dirty="0"/>
              <a:t>Text</a:t>
            </a:r>
          </a:p>
          <a:p>
            <a:pPr lvl="3"/>
            <a:r>
              <a:rPr lang="cs-CZ" dirty="0"/>
              <a:t>Text</a:t>
            </a:r>
          </a:p>
          <a:p>
            <a:pPr lvl="4"/>
            <a:r>
              <a:rPr lang="cs-CZ" dirty="0"/>
              <a:t>Text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0218984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796" r:id="rId2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free/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architecture/icon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emf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7.png"/><Relationship Id="rId11" Type="http://schemas.openxmlformats.org/officeDocument/2006/relationships/image" Target="../media/image71.png"/><Relationship Id="rId5" Type="http://schemas.openxmlformats.org/officeDocument/2006/relationships/image" Target="../media/image66.png"/><Relationship Id="rId10" Type="http://schemas.openxmlformats.org/officeDocument/2006/relationships/image" Target="../media/image70.png"/><Relationship Id="rId4" Type="http://schemas.openxmlformats.org/officeDocument/2006/relationships/image" Target="../media/image65.png"/><Relationship Id="rId9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0.png"/><Relationship Id="rId18" Type="http://schemas.openxmlformats.org/officeDocument/2006/relationships/image" Target="../media/image78.png"/><Relationship Id="rId3" Type="http://schemas.openxmlformats.org/officeDocument/2006/relationships/image" Target="../media/image64.emf"/><Relationship Id="rId7" Type="http://schemas.openxmlformats.org/officeDocument/2006/relationships/image" Target="../media/image68.png"/><Relationship Id="rId12" Type="http://schemas.openxmlformats.org/officeDocument/2006/relationships/image" Target="../media/image58.png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7.sv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7.png"/><Relationship Id="rId11" Type="http://schemas.openxmlformats.org/officeDocument/2006/relationships/image" Target="../media/image74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10" Type="http://schemas.openxmlformats.org/officeDocument/2006/relationships/image" Target="../media/image73.png"/><Relationship Id="rId4" Type="http://schemas.openxmlformats.org/officeDocument/2006/relationships/image" Target="../media/image65.png"/><Relationship Id="rId9" Type="http://schemas.openxmlformats.org/officeDocument/2006/relationships/image" Target="../media/image72.png"/><Relationship Id="rId1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0.png"/><Relationship Id="rId18" Type="http://schemas.openxmlformats.org/officeDocument/2006/relationships/image" Target="../media/image78.png"/><Relationship Id="rId3" Type="http://schemas.openxmlformats.org/officeDocument/2006/relationships/image" Target="../media/image64.emf"/><Relationship Id="rId21" Type="http://schemas.openxmlformats.org/officeDocument/2006/relationships/image" Target="../media/image81.png"/><Relationship Id="rId7" Type="http://schemas.openxmlformats.org/officeDocument/2006/relationships/image" Target="../media/image68.png"/><Relationship Id="rId12" Type="http://schemas.openxmlformats.org/officeDocument/2006/relationships/image" Target="../media/image58.png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77.sv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7.png"/><Relationship Id="rId11" Type="http://schemas.openxmlformats.org/officeDocument/2006/relationships/image" Target="../media/image74.png"/><Relationship Id="rId24" Type="http://schemas.openxmlformats.org/officeDocument/2006/relationships/image" Target="../media/image84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23" Type="http://schemas.openxmlformats.org/officeDocument/2006/relationships/image" Target="../media/image83.png"/><Relationship Id="rId10" Type="http://schemas.openxmlformats.org/officeDocument/2006/relationships/image" Target="../media/image73.png"/><Relationship Id="rId19" Type="http://schemas.openxmlformats.org/officeDocument/2006/relationships/image" Target="../media/image79.png"/><Relationship Id="rId4" Type="http://schemas.openxmlformats.org/officeDocument/2006/relationships/image" Target="../media/image65.png"/><Relationship Id="rId9" Type="http://schemas.openxmlformats.org/officeDocument/2006/relationships/image" Target="../media/image72.png"/><Relationship Id="rId14" Type="http://schemas.openxmlformats.org/officeDocument/2006/relationships/image" Target="../media/image75.png"/><Relationship Id="rId22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s://286799280367.signin.aws.amazon.com/console" TargetMode="Externa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67544" y="3003798"/>
            <a:ext cx="2880320" cy="8640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Amazon Web Services</a:t>
            </a:r>
            <a:endParaRPr lang="sk-SK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452320" y="4371950"/>
            <a:ext cx="1440160" cy="255290"/>
          </a:xfrm>
        </p:spPr>
        <p:txBody>
          <a:bodyPr/>
          <a:lstStyle/>
          <a:p>
            <a:r>
              <a:rPr lang="en-US" dirty="0"/>
              <a:t>Vojtech Baka</a:t>
            </a:r>
            <a:endParaRPr lang="sk-SK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452320" y="4731990"/>
            <a:ext cx="1440160" cy="288032"/>
          </a:xfrm>
        </p:spPr>
        <p:txBody>
          <a:bodyPr/>
          <a:lstStyle/>
          <a:p>
            <a:r>
              <a:rPr lang="en-US"/>
              <a:t>2025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01338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6E4300-E5D7-89BE-1A9C-582F2872D71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sk-SK" dirty="0"/>
              <a:t>AWS zodpovedá za: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Infraštruktúru, IaaS -</a:t>
            </a:r>
            <a:r>
              <a:rPr lang="en-US" dirty="0"/>
              <a:t>&gt; Infrastructure as a Service</a:t>
            </a:r>
            <a:endParaRPr lang="sk-SK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poskytované služby, PaaS</a:t>
            </a:r>
            <a:r>
              <a:rPr lang="en-US" dirty="0"/>
              <a:t> -&gt; Platform as a Service</a:t>
            </a:r>
            <a:endParaRPr lang="sk-SK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AWS pripravuje upgrade skripty na vyššie verzie svojich služieb</a:t>
            </a:r>
          </a:p>
          <a:p>
            <a:r>
              <a:rPr lang="sk-SK" dirty="0"/>
              <a:t>Zákazník zodpovedá za: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Za správne používanie služieb IaaS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Ukladané údaje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Ich korektné kryptovanie (prenos, uložené dáta)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Riadenie</a:t>
            </a:r>
            <a:r>
              <a:rPr lang="en-US" dirty="0"/>
              <a:t> pr</a:t>
            </a:r>
            <a:r>
              <a:rPr lang="sk-SK" dirty="0"/>
              <a:t>ístupu k službám a údajom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Upgrade verzii využívaných služieb AWS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ACA9E8-5ED8-9E71-6D87-2188E07544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Zdielaná zodpovednosť</a:t>
            </a:r>
          </a:p>
        </p:txBody>
      </p:sp>
    </p:spTree>
    <p:extLst>
      <p:ext uri="{BB962C8B-B14F-4D97-AF65-F5344CB8AC3E}">
        <p14:creationId xmlns:p14="http://schemas.microsoft.com/office/powerpoint/2010/main" val="112586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1E2635-46AE-53D4-079D-9F4EDE41F08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AWS je </a:t>
            </a:r>
            <a:r>
              <a:rPr lang="sk-SK" dirty="0"/>
              <a:t>certifikovaný</a:t>
            </a:r>
            <a:r>
              <a:rPr lang="en-US" dirty="0"/>
              <a:t> </a:t>
            </a:r>
            <a:r>
              <a:rPr lang="sk-SK" dirty="0"/>
              <a:t>voči rôznym normám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ISO 9001 – menžment kvality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ISO 27001 – menežment bezpečnosti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GDPR – ochrana osobných údajov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...</a:t>
            </a:r>
          </a:p>
          <a:p>
            <a:r>
              <a:rPr lang="sk-SK" dirty="0"/>
              <a:t>Tieto certifikáty AWS nezaručujú certifikáciu poskytovaného riešenia ale môžu výrazne pomôcť k jeho získaniu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7065A0-B265-07BD-8C7C-990D4CEF34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Compliance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22850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D9A7A2-736B-FF19-6329-0A1100995B9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k-SK" u="sng" dirty="0"/>
              <a:t>Pravidlo</a:t>
            </a:r>
            <a:r>
              <a:rPr lang="sk-SK" dirty="0"/>
              <a:t>: žiadny prístup pokial nie je definované inak. Je potrebné mať explicitne definovné požadované prístupy, aby mohli byť použité.</a:t>
            </a:r>
          </a:p>
          <a:p>
            <a:r>
              <a:rPr lang="sk-SK" dirty="0"/>
              <a:t>Prístup: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Web konzola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Príkazový riadok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Programátorský prístup</a:t>
            </a:r>
          </a:p>
          <a:p>
            <a:pPr marL="1082675" lvl="1" indent="-457200"/>
            <a:r>
              <a:rPr lang="sk-SK" dirty="0"/>
              <a:t>Acces key, secret access key</a:t>
            </a:r>
          </a:p>
          <a:p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8F99C3-9F64-AF02-07A5-5B6FB84968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Prístup k zdrojom AWS</a:t>
            </a:r>
          </a:p>
        </p:txBody>
      </p:sp>
    </p:spTree>
    <p:extLst>
      <p:ext uri="{BB962C8B-B14F-4D97-AF65-F5344CB8AC3E}">
        <p14:creationId xmlns:p14="http://schemas.microsoft.com/office/powerpoint/2010/main" val="198242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94B3A13-FF81-C819-2D60-6221E84C4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2452" y="1081321"/>
            <a:ext cx="5037660" cy="336263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059" name="Content Placeholder 3">
            <a:extLst>
              <a:ext uri="{FF2B5EF4-FFF2-40B4-BE49-F238E27FC236}">
                <a16:creationId xmlns:a16="http://schemas.microsoft.com/office/drawing/2014/main" id="{5191100C-AEEE-8CE4-AB5E-70E5C1C4B2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80112" y="1081321"/>
            <a:ext cx="3024336" cy="3434645"/>
          </a:xfrm>
        </p:spPr>
        <p:txBody>
          <a:bodyPr/>
          <a:lstStyle/>
          <a:p>
            <a:r>
              <a:rPr lang="sk-SK" dirty="0"/>
              <a:t>Policy: aké operácie môžem s daným zdrojom vykonať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B0136A-C087-1356-0C17-16EFDFF869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sk-SK" dirty="0"/>
              <a:t>Users, Roles, Policies - IAM</a:t>
            </a:r>
          </a:p>
        </p:txBody>
      </p:sp>
    </p:spTree>
    <p:extLst>
      <p:ext uri="{BB962C8B-B14F-4D97-AF65-F5344CB8AC3E}">
        <p14:creationId xmlns:p14="http://schemas.microsoft.com/office/powerpoint/2010/main" val="411373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161D22-A2A5-28B6-D5B3-1D01E866709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sk-SK" dirty="0"/>
              <a:t>ponúka niekoľko možnosťí čerpania zdrojov po založení účtu v AWS: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Free tier</a:t>
            </a:r>
            <a:endParaRPr lang="en-US" dirty="0"/>
          </a:p>
          <a:p>
            <a:pPr marL="1082675" lvl="1" indent="-457200"/>
            <a:r>
              <a:rPr lang="sk-SK" dirty="0">
                <a:hlinkClick r:id="rId2"/>
              </a:rPr>
              <a:t>https://aws.amazon.com/free/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On-demand</a:t>
            </a:r>
          </a:p>
          <a:p>
            <a:pPr marL="1082675" lvl="1" indent="-457200"/>
            <a:r>
              <a:rPr lang="sk-SK" dirty="0"/>
              <a:t>Platba</a:t>
            </a:r>
            <a:r>
              <a:rPr lang="en-US" dirty="0"/>
              <a:t> za </a:t>
            </a:r>
            <a:r>
              <a:rPr lang="sk-SK" dirty="0"/>
              <a:t>čerpané zdroje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00DC9E-CDAD-AEC8-1A57-1DEF066069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Free Tier vs. On-Demand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6315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E0B08F-7B08-5A2A-1C17-50956148FA9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sk-SK" dirty="0"/>
              <a:t>Databáza</a:t>
            </a:r>
            <a:r>
              <a:rPr lang="en-US" dirty="0"/>
              <a:t>: DynamoDB, Amazon RDS (12m)</a:t>
            </a:r>
          </a:p>
          <a:p>
            <a:r>
              <a:rPr lang="en-US" dirty="0"/>
              <a:t>Compute: Lambda, EC2 (12m)</a:t>
            </a:r>
          </a:p>
          <a:p>
            <a:r>
              <a:rPr lang="en-US" dirty="0"/>
              <a:t>Storage: S3, EFS (5GB), EBS (30GB)</a:t>
            </a:r>
          </a:p>
          <a:p>
            <a:r>
              <a:rPr lang="en-US" dirty="0"/>
              <a:t>IaaC: Cloud Formation</a:t>
            </a:r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9BDC6A-2C0D-1703-3EB6-60EFCBA6F9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/>
              <a:t>Free tier – always free</a:t>
            </a:r>
          </a:p>
        </p:txBody>
      </p:sp>
    </p:spTree>
    <p:extLst>
      <p:ext uri="{BB962C8B-B14F-4D97-AF65-F5344CB8AC3E}">
        <p14:creationId xmlns:p14="http://schemas.microsoft.com/office/powerpoint/2010/main" val="62826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7BE8AC6-BF95-B2C6-17CA-DB6FB57836B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sk-SK" dirty="0" err="1"/>
              <a:t>Operational</a:t>
            </a:r>
            <a:r>
              <a:rPr lang="sk-SK" dirty="0"/>
              <a:t> </a:t>
            </a:r>
            <a:r>
              <a:rPr lang="sk-SK" dirty="0" err="1"/>
              <a:t>excelence</a:t>
            </a:r>
            <a:endParaRPr lang="sk-SK" dirty="0"/>
          </a:p>
          <a:p>
            <a:r>
              <a:rPr lang="sk-SK" dirty="0" err="1"/>
              <a:t>Security</a:t>
            </a:r>
            <a:endParaRPr lang="sk-SK" dirty="0"/>
          </a:p>
          <a:p>
            <a:r>
              <a:rPr lang="sk-SK" dirty="0" err="1"/>
              <a:t>Reliability</a:t>
            </a:r>
            <a:endParaRPr lang="sk-SK" dirty="0"/>
          </a:p>
          <a:p>
            <a:r>
              <a:rPr lang="sk-SK" dirty="0" err="1"/>
              <a:t>Performance</a:t>
            </a:r>
            <a:r>
              <a:rPr lang="sk-SK" dirty="0"/>
              <a:t> </a:t>
            </a:r>
            <a:r>
              <a:rPr lang="sk-SK" dirty="0" err="1"/>
              <a:t>efficiency</a:t>
            </a:r>
            <a:endParaRPr lang="sk-SK" dirty="0"/>
          </a:p>
          <a:p>
            <a:r>
              <a:rPr lang="sk-SK" dirty="0" err="1"/>
              <a:t>Cost</a:t>
            </a:r>
            <a:r>
              <a:rPr lang="sk-SK" dirty="0"/>
              <a:t> </a:t>
            </a:r>
            <a:r>
              <a:rPr lang="sk-SK" dirty="0" err="1"/>
              <a:t>optimization</a:t>
            </a:r>
            <a:endParaRPr lang="sk-SK" dirty="0"/>
          </a:p>
          <a:p>
            <a:r>
              <a:rPr lang="sk-SK" dirty="0" err="1"/>
              <a:t>Sustainability</a:t>
            </a:r>
            <a:endParaRPr lang="sk-SK" dirty="0"/>
          </a:p>
          <a:p>
            <a:endParaRPr lang="sk-SK" dirty="0"/>
          </a:p>
          <a:p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5F7AB5-B6E6-E8FD-AEBF-23558ED58F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6 pilierov dobrej architektúry</a:t>
            </a:r>
            <a:r>
              <a:rPr lang="en-US" dirty="0"/>
              <a:t> AWS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72402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DBD674-B159-738B-9510-8212A9573C8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Perform operations as code</a:t>
            </a:r>
          </a:p>
          <a:p>
            <a:r>
              <a:rPr lang="en-US" dirty="0"/>
              <a:t>Make frequent, small, reversible changes</a:t>
            </a:r>
          </a:p>
          <a:p>
            <a:r>
              <a:rPr lang="en-US" dirty="0"/>
              <a:t>Refine operations procedures frequently</a:t>
            </a:r>
          </a:p>
          <a:p>
            <a:r>
              <a:rPr lang="en-US" dirty="0"/>
              <a:t>Anticipate failure</a:t>
            </a:r>
          </a:p>
          <a:p>
            <a:r>
              <a:rPr lang="en-US" dirty="0"/>
              <a:t>Learn from all operational failures</a:t>
            </a:r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960C56-F749-93AF-0049-75E5FCEDB0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sk-SK" dirty="0" err="1"/>
              <a:t>Operational</a:t>
            </a:r>
            <a:r>
              <a:rPr lang="sk-SK" dirty="0"/>
              <a:t> excellence</a:t>
            </a:r>
            <a:r>
              <a:rPr lang="en-US" dirty="0"/>
              <a:t> – </a:t>
            </a:r>
            <a:r>
              <a:rPr lang="sk-SK" dirty="0"/>
              <a:t>operatívnosť</a:t>
            </a:r>
          </a:p>
        </p:txBody>
      </p:sp>
    </p:spTree>
    <p:extLst>
      <p:ext uri="{BB962C8B-B14F-4D97-AF65-F5344CB8AC3E}">
        <p14:creationId xmlns:p14="http://schemas.microsoft.com/office/powerpoint/2010/main" val="112774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5ADD82-ECA8-F7B0-163D-31830B625B1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Implement a strong identity foundation</a:t>
            </a:r>
          </a:p>
          <a:p>
            <a:r>
              <a:rPr lang="en-US" dirty="0"/>
              <a:t>Enable traceability</a:t>
            </a:r>
          </a:p>
          <a:p>
            <a:r>
              <a:rPr lang="en-US" dirty="0"/>
              <a:t>Apply security at all layers</a:t>
            </a:r>
          </a:p>
          <a:p>
            <a:r>
              <a:rPr lang="en-US" dirty="0"/>
              <a:t>Automate security best practices</a:t>
            </a:r>
          </a:p>
          <a:p>
            <a:r>
              <a:rPr lang="en-US" dirty="0"/>
              <a:t>Protect data in transit and at rest</a:t>
            </a:r>
          </a:p>
          <a:p>
            <a:r>
              <a:rPr lang="en-US" dirty="0"/>
              <a:t>Keep people away from data</a:t>
            </a:r>
          </a:p>
          <a:p>
            <a:r>
              <a:rPr lang="en-US" dirty="0"/>
              <a:t>Prepare for security events</a:t>
            </a:r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19303A-52FA-DB45-8E5C-ABE6BE6CBF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Security</a:t>
            </a:r>
            <a:r>
              <a:rPr lang="sk-SK" dirty="0"/>
              <a:t> - bezpečnosť</a:t>
            </a:r>
          </a:p>
        </p:txBody>
      </p:sp>
    </p:spTree>
    <p:extLst>
      <p:ext uri="{BB962C8B-B14F-4D97-AF65-F5344CB8AC3E}">
        <p14:creationId xmlns:p14="http://schemas.microsoft.com/office/powerpoint/2010/main" val="424718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63F475-27E2-C24A-DA6D-C94C4037A85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Automatically recover from failure</a:t>
            </a:r>
          </a:p>
          <a:p>
            <a:r>
              <a:rPr lang="en-US" dirty="0"/>
              <a:t>Test recovery procedures</a:t>
            </a:r>
          </a:p>
          <a:p>
            <a:r>
              <a:rPr lang="en-US" dirty="0"/>
              <a:t>Scale horizontally to increase aggregate workload availability</a:t>
            </a:r>
          </a:p>
          <a:p>
            <a:r>
              <a:rPr lang="en-US" dirty="0"/>
              <a:t>Stop guessing capacity</a:t>
            </a:r>
          </a:p>
          <a:p>
            <a:r>
              <a:rPr lang="en-US" dirty="0"/>
              <a:t>Manage change in automation</a:t>
            </a:r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0CC0D6-DA17-75FB-D36B-380F795FA8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Reliability</a:t>
            </a:r>
            <a:r>
              <a:rPr lang="sk-SK" dirty="0"/>
              <a:t> – spoľahlivosť</a:t>
            </a:r>
          </a:p>
        </p:txBody>
      </p:sp>
    </p:spTree>
    <p:extLst>
      <p:ext uri="{BB962C8B-B14F-4D97-AF65-F5344CB8AC3E}">
        <p14:creationId xmlns:p14="http://schemas.microsoft.com/office/powerpoint/2010/main" val="193843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3EA1EB-EBBD-4A31-B487-79BB4AF2A03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sk-SK" dirty="0"/>
              <a:t>História</a:t>
            </a:r>
          </a:p>
          <a:p>
            <a:r>
              <a:rPr lang="sk-SK" dirty="0"/>
              <a:t>Infraštruktúra</a:t>
            </a:r>
          </a:p>
          <a:p>
            <a:r>
              <a:rPr lang="sk-SK" dirty="0"/>
              <a:t>Služby</a:t>
            </a:r>
            <a:endParaRPr lang="en-US" dirty="0"/>
          </a:p>
          <a:p>
            <a:r>
              <a:rPr lang="sk-SK" dirty="0"/>
              <a:t>Príklad implementácie</a:t>
            </a:r>
          </a:p>
          <a:p>
            <a:r>
              <a:rPr lang="sk-SK" dirty="0"/>
              <a:t>Agenda na cvičenia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DBE7D-855E-491A-94F3-531A96E115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- agenda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16472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33C5BF-D4E3-0DEF-FB90-95DC760F2DA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Democratize advanced technologies</a:t>
            </a:r>
          </a:p>
          <a:p>
            <a:r>
              <a:rPr lang="en-US" dirty="0"/>
              <a:t>Go global in minutes</a:t>
            </a:r>
          </a:p>
          <a:p>
            <a:r>
              <a:rPr lang="en-US" dirty="0"/>
              <a:t>Use serverless architectures</a:t>
            </a:r>
          </a:p>
          <a:p>
            <a:r>
              <a:rPr lang="en-US" dirty="0"/>
              <a:t>Experiment more often</a:t>
            </a:r>
          </a:p>
          <a:p>
            <a:r>
              <a:rPr lang="en-US" dirty="0"/>
              <a:t>Consider mechanical sympathy</a:t>
            </a:r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EF1E25-F355-9444-090F-FF4ADE10C6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sk-SK" dirty="0" err="1"/>
              <a:t>Performance</a:t>
            </a:r>
            <a:r>
              <a:rPr lang="sk-SK" dirty="0"/>
              <a:t> </a:t>
            </a:r>
            <a:r>
              <a:rPr lang="sk-SK" dirty="0" err="1"/>
              <a:t>efficiency</a:t>
            </a:r>
            <a:r>
              <a:rPr lang="sk-SK" dirty="0"/>
              <a:t> – účinný výkon</a:t>
            </a:r>
          </a:p>
        </p:txBody>
      </p:sp>
    </p:spTree>
    <p:extLst>
      <p:ext uri="{BB962C8B-B14F-4D97-AF65-F5344CB8AC3E}">
        <p14:creationId xmlns:p14="http://schemas.microsoft.com/office/powerpoint/2010/main" val="302248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8AC384-B365-CF62-C204-BF32B172017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Implement cloud financial management</a:t>
            </a:r>
          </a:p>
          <a:p>
            <a:r>
              <a:rPr lang="en-US" dirty="0"/>
              <a:t>Adopt a consumption model</a:t>
            </a:r>
          </a:p>
          <a:p>
            <a:r>
              <a:rPr lang="en-US" dirty="0"/>
              <a:t>Measure overall efficiency</a:t>
            </a:r>
          </a:p>
          <a:p>
            <a:r>
              <a:rPr lang="en-US" dirty="0"/>
              <a:t>Stop spending money on undifferentiated heavy lifting</a:t>
            </a:r>
          </a:p>
          <a:p>
            <a:r>
              <a:rPr lang="en-US" dirty="0"/>
              <a:t>Analyze and attribute expenditure</a:t>
            </a:r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63FD5C-221B-4539-C4ED-F1D9D611CD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sk-SK" dirty="0" err="1"/>
              <a:t>Cost</a:t>
            </a:r>
            <a:r>
              <a:rPr lang="sk-SK" dirty="0"/>
              <a:t> </a:t>
            </a:r>
            <a:r>
              <a:rPr lang="sk-SK" dirty="0" err="1"/>
              <a:t>optimization</a:t>
            </a:r>
            <a:r>
              <a:rPr lang="sk-SK" dirty="0"/>
              <a:t> – náklady</a:t>
            </a:r>
          </a:p>
        </p:txBody>
      </p:sp>
    </p:spTree>
    <p:extLst>
      <p:ext uri="{BB962C8B-B14F-4D97-AF65-F5344CB8AC3E}">
        <p14:creationId xmlns:p14="http://schemas.microsoft.com/office/powerpoint/2010/main" val="358939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79BAD2-FCEC-A4B0-BDCB-AA9EBFD6AE9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Understand your impact</a:t>
            </a:r>
          </a:p>
          <a:p>
            <a:r>
              <a:rPr lang="en-US" dirty="0"/>
              <a:t>Establish sustainability goals</a:t>
            </a:r>
          </a:p>
          <a:p>
            <a:r>
              <a:rPr lang="en-US" dirty="0"/>
              <a:t>Maximize utilization</a:t>
            </a:r>
          </a:p>
          <a:p>
            <a:r>
              <a:rPr lang="en-US" dirty="0"/>
              <a:t>Anticipate and adopt new, more efficient hardware and software offerings</a:t>
            </a:r>
          </a:p>
          <a:p>
            <a:r>
              <a:rPr lang="en-US" dirty="0"/>
              <a:t>Use managed services</a:t>
            </a:r>
          </a:p>
          <a:p>
            <a:r>
              <a:rPr lang="en-US" dirty="0"/>
              <a:t>Reduce the downstream impact of your cloud workloads</a:t>
            </a:r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2C5764-6A1B-726A-A36B-A8A337A580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Sustainability</a:t>
            </a:r>
            <a:r>
              <a:rPr lang="sk-SK" dirty="0"/>
              <a:t> - udržateľnosť</a:t>
            </a:r>
          </a:p>
        </p:txBody>
      </p:sp>
    </p:spTree>
    <p:extLst>
      <p:ext uri="{BB962C8B-B14F-4D97-AF65-F5344CB8AC3E}">
        <p14:creationId xmlns:p14="http://schemas.microsoft.com/office/powerpoint/2010/main" val="33235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68C74DE-F27B-4486-10ED-A32F20154E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dirty="0"/>
              <a:t>Služby</a:t>
            </a:r>
          </a:p>
        </p:txBody>
      </p:sp>
    </p:spTree>
    <p:extLst>
      <p:ext uri="{BB962C8B-B14F-4D97-AF65-F5344CB8AC3E}">
        <p14:creationId xmlns:p14="http://schemas.microsoft.com/office/powerpoint/2010/main" val="376918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/>
          </a:bodyPr>
          <a:lstStyle/>
          <a:p>
            <a:r>
              <a:rPr lang="sk-SK" dirty="0" err="1"/>
              <a:t>Cloud</a:t>
            </a:r>
            <a:r>
              <a:rPr lang="sk-SK" dirty="0"/>
              <a:t> neposkytuje iba technickú infraštruktúru, </a:t>
            </a:r>
          </a:p>
          <a:p>
            <a:pPr lvl="1"/>
            <a:r>
              <a:rPr lang="sk-SK" dirty="0"/>
              <a:t>servery, </a:t>
            </a:r>
            <a:r>
              <a:rPr lang="en-US" dirty="0" err="1"/>
              <a:t>virtuali</a:t>
            </a:r>
            <a:r>
              <a:rPr lang="sk-SK" dirty="0" err="1"/>
              <a:t>zá</a:t>
            </a:r>
            <a:r>
              <a:rPr lang="en-US" dirty="0" err="1"/>
              <a:t>ciu</a:t>
            </a:r>
            <a:r>
              <a:rPr lang="en-US" dirty="0"/>
              <a:t>, </a:t>
            </a:r>
            <a:r>
              <a:rPr lang="sk-SK" dirty="0"/>
              <a:t>úložiská, sieťové služby -</a:t>
            </a:r>
            <a:r>
              <a:rPr lang="en-US" dirty="0"/>
              <a:t>&gt;</a:t>
            </a:r>
            <a:r>
              <a:rPr lang="sk-SK" dirty="0"/>
              <a:t> IaaS</a:t>
            </a:r>
          </a:p>
          <a:p>
            <a:r>
              <a:rPr lang="sk-SK" dirty="0"/>
              <a:t>Ale tiež veľké množstvo ďalších služieb</a:t>
            </a:r>
            <a:endParaRPr lang="en-US" dirty="0"/>
          </a:p>
          <a:p>
            <a:pPr lvl="1"/>
            <a:r>
              <a:rPr lang="sk-SK" dirty="0"/>
              <a:t>Menežované služby</a:t>
            </a:r>
            <a:r>
              <a:rPr lang="en-US" dirty="0"/>
              <a:t> -&gt;</a:t>
            </a:r>
            <a:r>
              <a:rPr lang="sk-SK" dirty="0"/>
              <a:t> PaaS</a:t>
            </a:r>
          </a:p>
          <a:p>
            <a:r>
              <a:rPr lang="sk-SK" dirty="0"/>
              <a:t>Cloud-native aplikácia by mala tieto vedieť využívať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Služby cloud poskytovateľa</a:t>
            </a:r>
          </a:p>
        </p:txBody>
      </p:sp>
    </p:spTree>
    <p:extLst>
      <p:ext uri="{BB962C8B-B14F-4D97-AF65-F5344CB8AC3E}">
        <p14:creationId xmlns:p14="http://schemas.microsoft.com/office/powerpoint/2010/main" val="383311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 err="1"/>
              <a:t>Ama</a:t>
            </a:r>
            <a:r>
              <a:rPr lang="sk-SK" sz="2000" dirty="0"/>
              <a:t>z</a:t>
            </a:r>
            <a:r>
              <a:rPr lang="en-US" sz="2000" dirty="0"/>
              <a:t>on AWS s</a:t>
            </a:r>
            <a:r>
              <a:rPr lang="sk-SK" sz="2000" dirty="0"/>
              <a:t>lužieb je viac než 200</a:t>
            </a:r>
          </a:p>
          <a:p>
            <a:r>
              <a:rPr lang="sk-SK" sz="2000" dirty="0"/>
              <a:t>Ich opis a dokumentáciu k nim je možné nájsť na stránke AWS</a:t>
            </a:r>
          </a:p>
          <a:p>
            <a:pPr lvl="1"/>
            <a:r>
              <a:rPr lang="sk-SK" sz="1800" dirty="0"/>
              <a:t>https://docs.aws.amazon.com/index.html?nc2=h_ql_doc_do</a:t>
            </a:r>
          </a:p>
          <a:p>
            <a:endParaRPr lang="sk-SK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Služby Amazon AWS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2211710"/>
            <a:ext cx="6354506" cy="28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5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>
          <a:xfrm>
            <a:off x="882488" y="987574"/>
            <a:ext cx="3239952" cy="3600400"/>
          </a:xfrm>
        </p:spPr>
        <p:txBody>
          <a:bodyPr>
            <a:normAutofit fontScale="92500" lnSpcReduction="20000"/>
          </a:bodyPr>
          <a:lstStyle/>
          <a:p>
            <a:r>
              <a:rPr lang="sk-SK" sz="2000" dirty="0"/>
              <a:t>AWS služby majú špecifické ikony</a:t>
            </a:r>
          </a:p>
          <a:p>
            <a:r>
              <a:rPr lang="sk-SK" sz="2000" dirty="0"/>
              <a:t>V roku 2018 sa AWS tieto ikony zmenili</a:t>
            </a:r>
          </a:p>
          <a:p>
            <a:pPr lvl="1"/>
            <a:r>
              <a:rPr lang="sk-SK" sz="1600" dirty="0"/>
              <a:t>Často narazíte na staršie – viď obrázok</a:t>
            </a:r>
          </a:p>
          <a:p>
            <a:r>
              <a:rPr lang="sk-SK" sz="2000" dirty="0"/>
              <a:t>Existujú nástroje na kreslenie AWS diagramov </a:t>
            </a:r>
            <a:r>
              <a:rPr lang="sk-SK" sz="2000" dirty="0">
                <a:sym typeface="Wingdings" panose="05000000000000000000" pitchFamily="2" charset="2"/>
              </a:rPr>
              <a:t></a:t>
            </a:r>
          </a:p>
          <a:p>
            <a:r>
              <a:rPr lang="sk-SK" sz="2000" dirty="0">
                <a:sym typeface="Wingdings" panose="05000000000000000000" pitchFamily="2" charset="2"/>
              </a:rPr>
              <a:t>Pozri: </a:t>
            </a:r>
            <a:r>
              <a:rPr lang="sk-SK" sz="2000" dirty="0">
                <a:sym typeface="Wingdings" panose="05000000000000000000" pitchFamily="2" charset="2"/>
                <a:hlinkClick r:id="rId3"/>
              </a:rPr>
              <a:t>https://aws.amazon.com/architecture/icons/</a:t>
            </a:r>
            <a:endParaRPr lang="sk-SK" sz="2000" dirty="0">
              <a:sym typeface="Wingdings" panose="05000000000000000000" pitchFamily="2" charset="2"/>
            </a:endParaRPr>
          </a:p>
          <a:p>
            <a:r>
              <a:rPr lang="sk-SK" sz="2000" dirty="0">
                <a:sym typeface="Wingdings" panose="05000000000000000000" pitchFamily="2" charset="2"/>
              </a:rPr>
              <a:t>Sú aj v novších verziách Enterprise </a:t>
            </a:r>
            <a:r>
              <a:rPr lang="sk-SK" sz="2000" dirty="0" err="1">
                <a:sym typeface="Wingdings" panose="05000000000000000000" pitchFamily="2" charset="2"/>
              </a:rPr>
              <a:t>Architecta</a:t>
            </a:r>
            <a:endParaRPr lang="sk-SK" dirty="0"/>
          </a:p>
          <a:p>
            <a:endParaRPr lang="sk-SK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Služby Amazon AWS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6" y="987574"/>
            <a:ext cx="4726855" cy="348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601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B2409EA-3404-CC70-EE2B-45C921BE3499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1720" y="634157"/>
            <a:ext cx="5781935" cy="445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Základné služby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843558"/>
            <a:ext cx="2232248" cy="64807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endParaRPr lang="sk-SK" sz="1400" b="1" dirty="0"/>
          </a:p>
        </p:txBody>
      </p:sp>
    </p:spTree>
    <p:extLst>
      <p:ext uri="{BB962C8B-B14F-4D97-AF65-F5344CB8AC3E}">
        <p14:creationId xmlns:p14="http://schemas.microsoft.com/office/powerpoint/2010/main" val="360152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sk-SK" sz="2400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0" indent="0">
              <a:buNone/>
            </a:pPr>
            <a:endParaRPr lang="sk-SK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sk-SK" sz="18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Compute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194F7BB0-7F34-C0B7-8EA9-85CF2EFAF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154900"/>
              </p:ext>
            </p:extLst>
          </p:nvPr>
        </p:nvGraphicFramePr>
        <p:xfrm>
          <a:off x="684384" y="734567"/>
          <a:ext cx="7992072" cy="34747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82252">
                  <a:extLst>
                    <a:ext uri="{9D8B030D-6E8A-4147-A177-3AD203B41FA5}">
                      <a16:colId xmlns:a16="http://schemas.microsoft.com/office/drawing/2014/main" val="885298214"/>
                    </a:ext>
                  </a:extLst>
                </a:gridCol>
                <a:gridCol w="5033037">
                  <a:extLst>
                    <a:ext uri="{9D8B030D-6E8A-4147-A177-3AD203B41FA5}">
                      <a16:colId xmlns:a16="http://schemas.microsoft.com/office/drawing/2014/main" val="3126603946"/>
                    </a:ext>
                  </a:extLst>
                </a:gridCol>
                <a:gridCol w="576783">
                  <a:extLst>
                    <a:ext uri="{9D8B030D-6E8A-4147-A177-3AD203B41FA5}">
                      <a16:colId xmlns:a16="http://schemas.microsoft.com/office/drawing/2014/main" val="789027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EC2 (Elastic Compute Cloud)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Virtuálny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750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Auto-scaling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Monitoruje vyťaženie virtuálenho stroja a v prípade potreby zabezpečí automatické škálovanie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28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Elastic Beanstalk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Služba na prevádzku web aplikácii ako  služba. Zabezpečí load balancing, auto-scaling, monitoring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324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Lambda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Beh kódu bez požívateľského servera. Platí sa iba výpočtový čas.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177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Kinesis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Spracovanie streamingových dát</a:t>
                      </a:r>
                    </a:p>
                    <a:p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18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Outposts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Umožňuje prevádzku AWS služieb v on-premise prostredí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750592"/>
                  </a:ext>
                </a:extLst>
              </a:tr>
            </a:tbl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772" y="775479"/>
            <a:ext cx="504059" cy="504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163" y="1348128"/>
            <a:ext cx="504057" cy="504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B1C31A7-7A85-0640-96EE-D8C2C69D5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739" y="1910800"/>
            <a:ext cx="504057" cy="504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249C1EC-5A69-3C4D-9DDF-0DB93BB70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395" y="2497371"/>
            <a:ext cx="504057" cy="504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phic 6">
            <a:extLst>
              <a:ext uri="{FF2B5EF4-FFF2-40B4-BE49-F238E27FC236}">
                <a16:creationId xmlns:a16="http://schemas.microsoft.com/office/drawing/2014/main" id="{C912484A-E8C6-E744-90F6-3707D93C0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8136395" y="3646614"/>
            <a:ext cx="499692" cy="499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24">
            <a:extLst>
              <a:ext uri="{FF2B5EF4-FFF2-40B4-BE49-F238E27FC236}">
                <a16:creationId xmlns:a16="http://schemas.microsoft.com/office/drawing/2014/main" id="{8C1B7BEC-BAEF-7243-9ADA-5DAD47F97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065" y="3063733"/>
            <a:ext cx="504057" cy="504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95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sk-SK" sz="2400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0" indent="0">
              <a:buNone/>
            </a:pPr>
            <a:endParaRPr lang="sk-SK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sk-SK" sz="18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Storage </a:t>
            </a:r>
            <a:r>
              <a:rPr lang="en-US" dirty="0"/>
              <a:t>&amp; </a:t>
            </a:r>
            <a:r>
              <a:rPr lang="sk-SK" dirty="0"/>
              <a:t>Databases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194F7BB0-7F34-C0B7-8EA9-85CF2EFAF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506513"/>
              </p:ext>
            </p:extLst>
          </p:nvPr>
        </p:nvGraphicFramePr>
        <p:xfrm>
          <a:off x="684384" y="734567"/>
          <a:ext cx="7992072" cy="40538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82252">
                  <a:extLst>
                    <a:ext uri="{9D8B030D-6E8A-4147-A177-3AD203B41FA5}">
                      <a16:colId xmlns:a16="http://schemas.microsoft.com/office/drawing/2014/main" val="885298214"/>
                    </a:ext>
                  </a:extLst>
                </a:gridCol>
                <a:gridCol w="5033037">
                  <a:extLst>
                    <a:ext uri="{9D8B030D-6E8A-4147-A177-3AD203B41FA5}">
                      <a16:colId xmlns:a16="http://schemas.microsoft.com/office/drawing/2014/main" val="3126603946"/>
                    </a:ext>
                  </a:extLst>
                </a:gridCol>
                <a:gridCol w="576783">
                  <a:extLst>
                    <a:ext uri="{9D8B030D-6E8A-4147-A177-3AD203B41FA5}">
                      <a16:colId xmlns:a16="http://schemas.microsoft.com/office/drawing/2014/main" val="789027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EBS (Elastic Block Storage)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Block storage („disk“)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750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S3 (Simple Storage Service)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Úložisko objektov (súbory, dokumenty, videá)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28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EFS (Elastic File System)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Súborový systém s elasticitou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324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RDS (Relational Database Service)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Inštancia môže byť PostgreSQL, Oracle, SQL Server, My SQL, ...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177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Dynamo 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Dokumentová key value databáza</a:t>
                      </a:r>
                    </a:p>
                    <a:p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18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Elastic 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Elastická in-memory cache</a:t>
                      </a:r>
                    </a:p>
                    <a:p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750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Redshift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Data warehouse</a:t>
                      </a:r>
                    </a:p>
                    <a:p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954856"/>
                  </a:ext>
                </a:extLst>
              </a:tr>
            </a:tbl>
          </a:graphicData>
        </a:graphic>
      </p:graphicFrame>
      <p:pic>
        <p:nvPicPr>
          <p:cNvPr id="5" name="Graphic 17">
            <a:extLst>
              <a:ext uri="{FF2B5EF4-FFF2-40B4-BE49-F238E27FC236}">
                <a16:creationId xmlns:a16="http://schemas.microsoft.com/office/drawing/2014/main" id="{3FF20AA6-9A10-984F-AA79-A935675F3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042" y="756056"/>
            <a:ext cx="499692" cy="499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395" y="1324290"/>
            <a:ext cx="499692" cy="499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19">
            <a:extLst>
              <a:ext uri="{FF2B5EF4-FFF2-40B4-BE49-F238E27FC236}">
                <a16:creationId xmlns:a16="http://schemas.microsoft.com/office/drawing/2014/main" id="{1FC33CE7-C98D-E547-BC90-923065520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395" y="1925549"/>
            <a:ext cx="499692" cy="499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Graphic 23">
            <a:extLst>
              <a:ext uri="{FF2B5EF4-FFF2-40B4-BE49-F238E27FC236}">
                <a16:creationId xmlns:a16="http://schemas.microsoft.com/office/drawing/2014/main" id="{780C44B0-24CB-0E46-8E63-78BE71121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395" y="3071351"/>
            <a:ext cx="499692" cy="499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6">
            <a:extLst>
              <a:ext uri="{FF2B5EF4-FFF2-40B4-BE49-F238E27FC236}">
                <a16:creationId xmlns:a16="http://schemas.microsoft.com/office/drawing/2014/main" id="{88CA6A9E-9683-0144-9A6D-B3FECC12B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395" y="2516703"/>
            <a:ext cx="499692" cy="499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21">
            <a:extLst>
              <a:ext uri="{FF2B5EF4-FFF2-40B4-BE49-F238E27FC236}">
                <a16:creationId xmlns:a16="http://schemas.microsoft.com/office/drawing/2014/main" id="{8176A2DF-61FA-5047-8DCF-8E8230AD5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395" y="3646933"/>
            <a:ext cx="499692" cy="499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23">
            <a:extLst>
              <a:ext uri="{FF2B5EF4-FFF2-40B4-BE49-F238E27FC236}">
                <a16:creationId xmlns:a16="http://schemas.microsoft.com/office/drawing/2014/main" id="{F1C23086-EC84-CB4E-BB00-6843C7A21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33" y="4236534"/>
            <a:ext cx="499693" cy="499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810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497D59-FF7B-1D52-427A-7F5767DC8BA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sk-SK" dirty="0"/>
              <a:t>2003 – </a:t>
            </a:r>
            <a:r>
              <a:rPr lang="sk-SK" dirty="0" err="1"/>
              <a:t>Chris</a:t>
            </a:r>
            <a:r>
              <a:rPr lang="sk-SK" dirty="0"/>
              <a:t> </a:t>
            </a:r>
            <a:r>
              <a:rPr lang="sk-SK" dirty="0" err="1"/>
              <a:t>Pinkham</a:t>
            </a:r>
            <a:r>
              <a:rPr lang="sk-SK" dirty="0"/>
              <a:t> a </a:t>
            </a:r>
            <a:r>
              <a:rPr lang="sk-SK" dirty="0" err="1"/>
              <a:t>Benjamin</a:t>
            </a:r>
            <a:r>
              <a:rPr lang="sk-SK" dirty="0"/>
              <a:t> Black predstavili akoby mal vyzerať interná infraštruktúra Amazonu. Zároveň ju navrhli poskytovať ju ako službu.</a:t>
            </a:r>
          </a:p>
          <a:p>
            <a:r>
              <a:rPr lang="sk-SK" dirty="0"/>
              <a:t>2004 – SQS (</a:t>
            </a:r>
            <a:r>
              <a:rPr lang="en-US" dirty="0"/>
              <a:t>simple queueing service</a:t>
            </a:r>
            <a:r>
              <a:rPr lang="sk-SK" dirty="0"/>
              <a:t>) ako prvá poskytovaná služba ešte ako amazon.com</a:t>
            </a:r>
          </a:p>
          <a:p>
            <a:r>
              <a:rPr lang="sk-SK" dirty="0"/>
              <a:t>2006 – vzniká AWS, ako prvá služba je poskytovnaná S3</a:t>
            </a:r>
          </a:p>
          <a:p>
            <a:r>
              <a:rPr lang="sk-SK" dirty="0"/>
              <a:t>2007 – viac ako 180 000 vývojárov využíva AWS</a:t>
            </a:r>
          </a:p>
          <a:p>
            <a:r>
              <a:rPr lang="sk-SK" dirty="0"/>
              <a:t>2010 – boli presunuté amazon.com služby do AWS prostredia.</a:t>
            </a:r>
          </a:p>
          <a:p>
            <a:r>
              <a:rPr lang="sk-SK" dirty="0"/>
              <a:t>2012 – prvá konferencia re:Invent, k tejto udalosti AWS uvoľňuje nové verzie služieb, prípadne aj nové služby ako také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7E66D4-F5EC-E098-E723-1BFE4CD9B2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Hist</a:t>
            </a:r>
            <a:r>
              <a:rPr lang="sk-SK" dirty="0"/>
              <a:t>ó</a:t>
            </a:r>
            <a:r>
              <a:rPr lang="en-US" dirty="0"/>
              <a:t>ria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68947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1E45DD8-66D4-5782-C61B-C5C0C9AC9CB7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4010037793"/>
              </p:ext>
            </p:extLst>
          </p:nvPr>
        </p:nvGraphicFramePr>
        <p:xfrm>
          <a:off x="900113" y="915988"/>
          <a:ext cx="7704135" cy="395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8045">
                  <a:extLst>
                    <a:ext uri="{9D8B030D-6E8A-4147-A177-3AD203B41FA5}">
                      <a16:colId xmlns:a16="http://schemas.microsoft.com/office/drawing/2014/main" val="2933218234"/>
                    </a:ext>
                  </a:extLst>
                </a:gridCol>
                <a:gridCol w="2568045">
                  <a:extLst>
                    <a:ext uri="{9D8B030D-6E8A-4147-A177-3AD203B41FA5}">
                      <a16:colId xmlns:a16="http://schemas.microsoft.com/office/drawing/2014/main" val="1879630284"/>
                    </a:ext>
                  </a:extLst>
                </a:gridCol>
                <a:gridCol w="2568045">
                  <a:extLst>
                    <a:ext uri="{9D8B030D-6E8A-4147-A177-3AD203B41FA5}">
                      <a16:colId xmlns:a16="http://schemas.microsoft.com/office/drawing/2014/main" val="1475349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k-SK" dirty="0"/>
                        <a:t>EBS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dirty="0"/>
                        <a:t>EFS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dirty="0"/>
                        <a:t>S3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955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dirty="0"/>
                        <a:t>Dostupná iba cez EC2 inštanciu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Dostupný  cez EC2 inštancie aj ako AWS služba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Verejne dostupná AWS služba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614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dirty="0" err="1"/>
                        <a:t>File</a:t>
                      </a:r>
                      <a:r>
                        <a:rPr lang="sk-SK" dirty="0"/>
                        <a:t> </a:t>
                      </a:r>
                      <a:r>
                        <a:rPr lang="sk-SK" dirty="0" err="1"/>
                        <a:t>system</a:t>
                      </a:r>
                      <a:r>
                        <a:rPr lang="sk-SK" dirty="0"/>
                        <a:t> rozhranie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Web aj FS rozhranie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Webové rozhranie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703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dirty="0" err="1"/>
                        <a:t>Block</a:t>
                      </a:r>
                      <a:r>
                        <a:rPr lang="sk-SK" dirty="0"/>
                        <a:t> </a:t>
                      </a:r>
                      <a:r>
                        <a:rPr lang="sk-SK" dirty="0" err="1"/>
                        <a:t>storage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Objektový </a:t>
                      </a:r>
                      <a:r>
                        <a:rPr lang="sk-SK" dirty="0" err="1"/>
                        <a:t>storage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Objektový </a:t>
                      </a:r>
                      <a:r>
                        <a:rPr lang="sk-SK" dirty="0" err="1"/>
                        <a:t>storage</a:t>
                      </a:r>
                      <a:endParaRPr lang="sk-S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619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dirty="0"/>
                        <a:t>Ťažko škálovateľný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Škálovateľný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Škálovateľný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332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dirty="0"/>
                        <a:t>Rýchlejší ako S3 a EFS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Rýchlejší ako S3, pomalší  ako EBS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Pomalší ako EBS a EFS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579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dirty="0"/>
                        <a:t>Je určený ako HDD pre EC2 inštancie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Vhodný pre aplikácie a na zdieľanie údajov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Vhodný na zálohovanie a ukladanie statických údajov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166239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F37D79A-26A5-0F37-1849-5C286F28EF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EBS </a:t>
            </a:r>
            <a:r>
              <a:rPr lang="sk-SK" dirty="0" err="1"/>
              <a:t>vs</a:t>
            </a:r>
            <a:r>
              <a:rPr lang="sk-SK" dirty="0"/>
              <a:t>. EFS </a:t>
            </a:r>
            <a:r>
              <a:rPr lang="sk-SK" dirty="0" err="1"/>
              <a:t>vs</a:t>
            </a:r>
            <a:r>
              <a:rPr lang="sk-SK" dirty="0"/>
              <a:t>. S3</a:t>
            </a:r>
          </a:p>
        </p:txBody>
      </p:sp>
      <p:pic>
        <p:nvPicPr>
          <p:cNvPr id="5" name="Graphic 17">
            <a:extLst>
              <a:ext uri="{FF2B5EF4-FFF2-40B4-BE49-F238E27FC236}">
                <a16:creationId xmlns:a16="http://schemas.microsoft.com/office/drawing/2014/main" id="{DF51C7D8-FB38-1081-9207-EC9355D7A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00" y="915988"/>
            <a:ext cx="344804" cy="344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8">
            <a:extLst>
              <a:ext uri="{FF2B5EF4-FFF2-40B4-BE49-F238E27FC236}">
                <a16:creationId xmlns:a16="http://schemas.microsoft.com/office/drawing/2014/main" id="{9FFCF5F8-A3E8-DE62-5A76-7545A43DA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915988"/>
            <a:ext cx="344804" cy="344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phic 19">
            <a:extLst>
              <a:ext uri="{FF2B5EF4-FFF2-40B4-BE49-F238E27FC236}">
                <a16:creationId xmlns:a16="http://schemas.microsoft.com/office/drawing/2014/main" id="{5357CCB0-3AFD-F884-2C38-9BC27B460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909225"/>
            <a:ext cx="344804" cy="344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476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sk-SK" sz="2400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0" indent="0">
              <a:buNone/>
            </a:pPr>
            <a:endParaRPr lang="sk-SK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sk-SK" sz="18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Containers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194F7BB0-7F34-C0B7-8EA9-85CF2EFAF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375016"/>
              </p:ext>
            </p:extLst>
          </p:nvPr>
        </p:nvGraphicFramePr>
        <p:xfrm>
          <a:off x="684384" y="734567"/>
          <a:ext cx="7992072" cy="34747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455568">
                  <a:extLst>
                    <a:ext uri="{9D8B030D-6E8A-4147-A177-3AD203B41FA5}">
                      <a16:colId xmlns:a16="http://schemas.microsoft.com/office/drawing/2014/main" val="885298214"/>
                    </a:ext>
                  </a:extLst>
                </a:gridCol>
                <a:gridCol w="3959721">
                  <a:extLst>
                    <a:ext uri="{9D8B030D-6E8A-4147-A177-3AD203B41FA5}">
                      <a16:colId xmlns:a16="http://schemas.microsoft.com/office/drawing/2014/main" val="3126603946"/>
                    </a:ext>
                  </a:extLst>
                </a:gridCol>
                <a:gridCol w="576783">
                  <a:extLst>
                    <a:ext uri="{9D8B030D-6E8A-4147-A177-3AD203B41FA5}">
                      <a16:colId xmlns:a16="http://schemas.microsoft.com/office/drawing/2014/main" val="789027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ECS (Elastic Container Service)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Podpora prevádzku docker kontajnerov</a:t>
                      </a:r>
                    </a:p>
                    <a:p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750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EKS (Elastic Kubernetes Service)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Kubernetes orchestračná platforma</a:t>
                      </a:r>
                    </a:p>
                    <a:p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28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RedHat OpenShift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OpenShift – imeplentácia Kubernetesu od RedHatu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324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ECR (Elastic Container Registry)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Register na ukladanie docker imageov</a:t>
                      </a:r>
                    </a:p>
                    <a:p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944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EC2 hybrid </a:t>
                      </a:r>
                      <a:r>
                        <a:rPr lang="sk-SK" sz="1600"/>
                        <a:t>nodes</a:t>
                      </a:r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Kubernetes control plane v AWS, worker nody môžu bežať v on-premise prostredí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566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Fargate</a:t>
                      </a:r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noProof="0" dirty="0"/>
                        <a:t>Serverless platforma na beh kontajnerov, kompatibilná s ECS, 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323237"/>
                  </a:ext>
                </a:extLst>
              </a:tr>
            </a:tbl>
          </a:graphicData>
        </a:graphic>
      </p:graphicFrame>
      <p:pic>
        <p:nvPicPr>
          <p:cNvPr id="5" name="Graphic 23">
            <a:extLst>
              <a:ext uri="{FF2B5EF4-FFF2-40B4-BE49-F238E27FC236}">
                <a16:creationId xmlns:a16="http://schemas.microsoft.com/office/drawing/2014/main" id="{146AF498-932B-AB46-916F-2107FD833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611" y="1334714"/>
            <a:ext cx="504058" cy="504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18">
            <a:extLst>
              <a:ext uri="{FF2B5EF4-FFF2-40B4-BE49-F238E27FC236}">
                <a16:creationId xmlns:a16="http://schemas.microsoft.com/office/drawing/2014/main" id="{BF37C822-FC3E-9E4A-BB66-12AA7CB10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738" y="756056"/>
            <a:ext cx="504058" cy="504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41">
            <a:extLst>
              <a:ext uri="{FF2B5EF4-FFF2-40B4-BE49-F238E27FC236}">
                <a16:creationId xmlns:a16="http://schemas.microsoft.com/office/drawing/2014/main" id="{6B776CEA-016F-EE48-909E-8DABA37081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7884" y="1913372"/>
            <a:ext cx="504058" cy="504058"/>
          </a:xfrm>
          <a:prstGeom prst="rect">
            <a:avLst/>
          </a:prstGeom>
        </p:spPr>
      </p:pic>
      <p:pic>
        <p:nvPicPr>
          <p:cNvPr id="14" name="Graphic 32">
            <a:extLst>
              <a:ext uri="{FF2B5EF4-FFF2-40B4-BE49-F238E27FC236}">
                <a16:creationId xmlns:a16="http://schemas.microsoft.com/office/drawing/2014/main" id="{4EDEDC84-A08B-DC45-A826-EFB2E54A70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39097" y="3067241"/>
            <a:ext cx="524516" cy="524516"/>
          </a:xfrm>
          <a:prstGeom prst="rect">
            <a:avLst/>
          </a:prstGeom>
        </p:spPr>
      </p:pic>
      <p:pic>
        <p:nvPicPr>
          <p:cNvPr id="15" name="Graphic 20">
            <a:extLst>
              <a:ext uri="{FF2B5EF4-FFF2-40B4-BE49-F238E27FC236}">
                <a16:creationId xmlns:a16="http://schemas.microsoft.com/office/drawing/2014/main" id="{551ECD4A-64DB-5341-8602-528EB5991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097" y="2493061"/>
            <a:ext cx="524516" cy="524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14">
            <a:extLst>
              <a:ext uri="{FF2B5EF4-FFF2-40B4-BE49-F238E27FC236}">
                <a16:creationId xmlns:a16="http://schemas.microsoft.com/office/drawing/2014/main" id="{B98AB9A1-98AA-DF41-A3E2-BE832F62D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611" y="3657307"/>
            <a:ext cx="518617" cy="518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845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E34B5F-EC42-B052-2F52-E114CBFC6D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EKS vs ECS vs EC2 vs </a:t>
            </a:r>
            <a:r>
              <a:rPr lang="en-US" dirty="0" err="1"/>
              <a:t>Fargate</a:t>
            </a:r>
            <a:endParaRPr lang="sk-SK" dirty="0"/>
          </a:p>
        </p:txBody>
      </p:sp>
      <p:pic>
        <p:nvPicPr>
          <p:cNvPr id="4" name="Graphic 23">
            <a:extLst>
              <a:ext uri="{FF2B5EF4-FFF2-40B4-BE49-F238E27FC236}">
                <a16:creationId xmlns:a16="http://schemas.microsoft.com/office/drawing/2014/main" id="{62FC923D-9DAA-CC63-565C-174070F65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724" y="771550"/>
            <a:ext cx="504058" cy="504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18">
            <a:extLst>
              <a:ext uri="{FF2B5EF4-FFF2-40B4-BE49-F238E27FC236}">
                <a16:creationId xmlns:a16="http://schemas.microsoft.com/office/drawing/2014/main" id="{410B87A3-67FA-4DD3-0975-F82017EF1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139" y="784006"/>
            <a:ext cx="504058" cy="504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AEA28F1-CCA1-C646-A817-FA82DD736421}"/>
              </a:ext>
            </a:extLst>
          </p:cNvPr>
          <p:cNvSpPr/>
          <p:nvPr/>
        </p:nvSpPr>
        <p:spPr>
          <a:xfrm>
            <a:off x="2087725" y="771551"/>
            <a:ext cx="1224135" cy="504058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7B11C1-BA19-6CDB-C9E0-B94F81315024}"/>
              </a:ext>
            </a:extLst>
          </p:cNvPr>
          <p:cNvSpPr/>
          <p:nvPr/>
        </p:nvSpPr>
        <p:spPr>
          <a:xfrm>
            <a:off x="5832139" y="776869"/>
            <a:ext cx="1224135" cy="504058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7F5D27-8939-93E6-78AB-CD966F464651}"/>
              </a:ext>
            </a:extLst>
          </p:cNvPr>
          <p:cNvSpPr/>
          <p:nvPr/>
        </p:nvSpPr>
        <p:spPr>
          <a:xfrm>
            <a:off x="5220072" y="1685337"/>
            <a:ext cx="1224135" cy="5040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92EE71-DCC2-5805-DD32-B9136ED15874}"/>
              </a:ext>
            </a:extLst>
          </p:cNvPr>
          <p:cNvSpPr/>
          <p:nvPr/>
        </p:nvSpPr>
        <p:spPr>
          <a:xfrm>
            <a:off x="6571685" y="1685330"/>
            <a:ext cx="1224135" cy="5040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err="1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Fargate</a:t>
            </a: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Graphic 5">
            <a:extLst>
              <a:ext uri="{FF2B5EF4-FFF2-40B4-BE49-F238E27FC236}">
                <a16:creationId xmlns:a16="http://schemas.microsoft.com/office/drawing/2014/main" id="{ACDE1996-D43F-BF7D-7B75-941211B4E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273" y="1685336"/>
            <a:ext cx="504000" cy="5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14">
            <a:extLst>
              <a:ext uri="{FF2B5EF4-FFF2-40B4-BE49-F238E27FC236}">
                <a16:creationId xmlns:a16="http://schemas.microsoft.com/office/drawing/2014/main" id="{3F3C352A-C917-047D-4FD2-F9DE5C076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685" y="1685330"/>
            <a:ext cx="504000" cy="5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E5E14F-A54A-4BC5-67AE-8C6E35C81C71}"/>
              </a:ext>
            </a:extLst>
          </p:cNvPr>
          <p:cNvSpPr/>
          <p:nvPr/>
        </p:nvSpPr>
        <p:spPr>
          <a:xfrm>
            <a:off x="1348180" y="1685330"/>
            <a:ext cx="1224135" cy="5040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FCD998-A42D-830D-0881-78141BAC6971}"/>
              </a:ext>
            </a:extLst>
          </p:cNvPr>
          <p:cNvSpPr/>
          <p:nvPr/>
        </p:nvSpPr>
        <p:spPr>
          <a:xfrm>
            <a:off x="2699793" y="1685323"/>
            <a:ext cx="1224135" cy="5040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err="1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Fargate</a:t>
            </a: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Graphic 5">
            <a:extLst>
              <a:ext uri="{FF2B5EF4-FFF2-40B4-BE49-F238E27FC236}">
                <a16:creationId xmlns:a16="http://schemas.microsoft.com/office/drawing/2014/main" id="{91418843-E016-3D20-42EF-FEDA87CDD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381" y="1685329"/>
            <a:ext cx="504000" cy="5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4">
            <a:extLst>
              <a:ext uri="{FF2B5EF4-FFF2-40B4-BE49-F238E27FC236}">
                <a16:creationId xmlns:a16="http://schemas.microsoft.com/office/drawing/2014/main" id="{C94DC7F6-AF8D-A3BE-1166-5D34C1FCB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3" y="1685323"/>
            <a:ext cx="504000" cy="5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E3971EF7-F812-44DC-291E-3E830E87D7E6}"/>
              </a:ext>
            </a:extLst>
          </p:cNvPr>
          <p:cNvCxnSpPr>
            <a:cxnSpLocks/>
            <a:stCxn id="18" idx="0"/>
            <a:endCxn id="8" idx="2"/>
          </p:cNvCxnSpPr>
          <p:nvPr/>
        </p:nvCxnSpPr>
        <p:spPr>
          <a:xfrm rot="5400000" flipH="1" flipV="1">
            <a:off x="2125160" y="1110698"/>
            <a:ext cx="409721" cy="739545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BD1E3B35-7D1B-FD57-C28F-A32B7D3CA3A9}"/>
              </a:ext>
            </a:extLst>
          </p:cNvPr>
          <p:cNvCxnSpPr>
            <a:cxnSpLocks/>
            <a:stCxn id="19" idx="0"/>
            <a:endCxn id="8" idx="2"/>
          </p:cNvCxnSpPr>
          <p:nvPr/>
        </p:nvCxnSpPr>
        <p:spPr>
          <a:xfrm rot="16200000" flipV="1">
            <a:off x="2800970" y="1174432"/>
            <a:ext cx="409714" cy="61206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05798759-D737-A4B2-BF1F-19FAD6969141}"/>
              </a:ext>
            </a:extLst>
          </p:cNvPr>
          <p:cNvCxnSpPr>
            <a:cxnSpLocks/>
            <a:stCxn id="14" idx="0"/>
            <a:endCxn id="9" idx="2"/>
          </p:cNvCxnSpPr>
          <p:nvPr/>
        </p:nvCxnSpPr>
        <p:spPr>
          <a:xfrm rot="5400000" flipH="1" flipV="1">
            <a:off x="5935968" y="1177099"/>
            <a:ext cx="404410" cy="612067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78B1967-C44B-9ECC-360A-383BB8127057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>
          <a:xfrm rot="16200000" flipV="1">
            <a:off x="6611779" y="1113356"/>
            <a:ext cx="404403" cy="73954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4" name="Content Placeholder 1">
            <a:extLst>
              <a:ext uri="{FF2B5EF4-FFF2-40B4-BE49-F238E27FC236}">
                <a16:creationId xmlns:a16="http://schemas.microsoft.com/office/drawing/2014/main" id="{C3D7E2CF-CF50-F648-653B-76C076A871B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00000" y="2283719"/>
            <a:ext cx="3672000" cy="2304255"/>
          </a:xfrm>
        </p:spPr>
        <p:txBody>
          <a:bodyPr>
            <a:normAutofit/>
          </a:bodyPr>
          <a:lstStyle/>
          <a:p>
            <a:r>
              <a:rPr lang="sk-SK" sz="1600" dirty="0"/>
              <a:t>Control plane ako menežovaná služba</a:t>
            </a:r>
          </a:p>
          <a:p>
            <a:r>
              <a:rPr lang="sk-SK" sz="1600" dirty="0"/>
              <a:t>Štandardné Kubernetes API</a:t>
            </a:r>
          </a:p>
          <a:p>
            <a:r>
              <a:rPr lang="sk-SK" sz="1600" dirty="0"/>
              <a:t>Ľahšia migrácia na inú platformu (Azure, Google Cloude,...)</a:t>
            </a:r>
          </a:p>
          <a:p>
            <a:r>
              <a:rPr lang="sk-SK" sz="1600" dirty="0"/>
              <a:t>Silná komunitná podpora</a:t>
            </a:r>
          </a:p>
          <a:p>
            <a:endParaRPr lang="sk-SK" dirty="0"/>
          </a:p>
        </p:txBody>
      </p:sp>
      <p:sp>
        <p:nvSpPr>
          <p:cNvPr id="36" name="Content Placeholder 1">
            <a:extLst>
              <a:ext uri="{FF2B5EF4-FFF2-40B4-BE49-F238E27FC236}">
                <a16:creationId xmlns:a16="http://schemas.microsoft.com/office/drawing/2014/main" id="{70CC7799-A9F0-16FD-A730-A1306934E879}"/>
              </a:ext>
            </a:extLst>
          </p:cNvPr>
          <p:cNvSpPr txBox="1">
            <a:spLocks/>
          </p:cNvSpPr>
          <p:nvPr/>
        </p:nvSpPr>
        <p:spPr>
          <a:xfrm>
            <a:off x="4572000" y="2283718"/>
            <a:ext cx="3888432" cy="23042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sk-SK" sz="3000" kern="1200" dirty="0">
                <a:solidFill>
                  <a:srgbClr val="5C5A5A"/>
                </a:solidFill>
                <a:latin typeface="+mn-lt"/>
                <a:ea typeface="+mn-ea"/>
                <a:cs typeface="+mn-cs"/>
              </a:defRPr>
            </a:lvl1pPr>
            <a:lvl2pPr marL="625475" indent="-17621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cs-CZ" sz="3000" kern="1200" dirty="0" smtClean="0">
                <a:solidFill>
                  <a:srgbClr val="5C5A5A"/>
                </a:solidFill>
                <a:latin typeface="+mn-lt"/>
                <a:ea typeface="+mn-ea"/>
                <a:cs typeface="+mn-cs"/>
              </a:defRPr>
            </a:lvl2pPr>
            <a:lvl3pPr marL="1074738" indent="-160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 kern="1200">
                <a:solidFill>
                  <a:srgbClr val="5C5A5A"/>
                </a:solidFill>
                <a:latin typeface="+mn-lt"/>
                <a:ea typeface="+mn-ea"/>
                <a:cs typeface="+mn-cs"/>
              </a:defRPr>
            </a:lvl3pPr>
            <a:lvl4pPr marL="15240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 kern="1200">
                <a:solidFill>
                  <a:srgbClr val="5C5A5A"/>
                </a:solidFill>
                <a:latin typeface="+mn-lt"/>
                <a:ea typeface="+mn-ea"/>
                <a:cs typeface="+mn-cs"/>
              </a:defRPr>
            </a:lvl4pPr>
            <a:lvl5pPr marL="1973263" indent="-1444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 kern="1200">
                <a:solidFill>
                  <a:srgbClr val="5C5A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600" dirty="0"/>
              <a:t>Control plane ako menežovná služba</a:t>
            </a:r>
          </a:p>
          <a:p>
            <a:r>
              <a:rPr lang="sk-SK" sz="1600" dirty="0"/>
              <a:t>AWS špecifické riešenie</a:t>
            </a:r>
          </a:p>
          <a:p>
            <a:r>
              <a:rPr lang="sk-SK" sz="1600" dirty="0"/>
              <a:t>Komplikovaná migrácia</a:t>
            </a:r>
          </a:p>
          <a:p>
            <a:r>
              <a:rPr lang="sk-SK" sz="1600" dirty="0"/>
              <a:t>Určená pre menej komplexné aplikácie</a:t>
            </a:r>
          </a:p>
          <a:p>
            <a:r>
              <a:rPr lang="sk-SK" sz="1600" dirty="0"/>
              <a:t>ECS control plane je zadarmo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0DE676-4AAE-A834-0442-FE1A95A57E5E}"/>
              </a:ext>
            </a:extLst>
          </p:cNvPr>
          <p:cNvSpPr txBox="1"/>
          <p:nvPr/>
        </p:nvSpPr>
        <p:spPr>
          <a:xfrm>
            <a:off x="3886268" y="840026"/>
            <a:ext cx="1383570" cy="367105"/>
          </a:xfrm>
          <a:prstGeom prst="rect">
            <a:avLst/>
          </a:prstGeom>
        </p:spPr>
        <p:txBody>
          <a:bodyPr vert="horz" wrap="none" lIns="0" tIns="0" rIns="0" bIns="0" rtlCol="0">
            <a:normAutofit fontScale="85000" lnSpcReduction="20000"/>
          </a:bodyPr>
          <a:lstStyle/>
          <a:p>
            <a:pPr algn="ctr"/>
            <a:r>
              <a:rPr lang="sk-SK" dirty="0"/>
              <a:t>Control plane</a:t>
            </a:r>
          </a:p>
          <a:p>
            <a:pPr algn="ctr"/>
            <a:r>
              <a:rPr lang="sk-SK" dirty="0"/>
              <a:t>(master nodes)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F7AEB9-A503-57E2-3D9A-051ADE7EE196}"/>
              </a:ext>
            </a:extLst>
          </p:cNvPr>
          <p:cNvSpPr txBox="1"/>
          <p:nvPr/>
        </p:nvSpPr>
        <p:spPr>
          <a:xfrm>
            <a:off x="3880215" y="1685856"/>
            <a:ext cx="1383570" cy="367105"/>
          </a:xfrm>
          <a:prstGeom prst="rect">
            <a:avLst/>
          </a:prstGeom>
        </p:spPr>
        <p:txBody>
          <a:bodyPr vert="horz" wrap="none" lIns="0" tIns="0" rIns="0" bIns="0" rtlCol="0">
            <a:normAutofit fontScale="85000" lnSpcReduction="20000"/>
          </a:bodyPr>
          <a:lstStyle/>
          <a:p>
            <a:pPr algn="ctr"/>
            <a:r>
              <a:rPr lang="sk-SK" dirty="0"/>
              <a:t>Compute</a:t>
            </a:r>
          </a:p>
          <a:p>
            <a:pPr algn="ctr"/>
            <a:r>
              <a:rPr lang="sk-SK" dirty="0"/>
              <a:t>nodes</a:t>
            </a:r>
          </a:p>
        </p:txBody>
      </p:sp>
    </p:spTree>
    <p:extLst>
      <p:ext uri="{BB962C8B-B14F-4D97-AF65-F5344CB8AC3E}">
        <p14:creationId xmlns:p14="http://schemas.microsoft.com/office/powerpoint/2010/main" val="346184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sk-SK" sz="2400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0" indent="0">
              <a:buNone/>
            </a:pPr>
            <a:endParaRPr lang="sk-SK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sk-SK" sz="18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Development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194F7BB0-7F34-C0B7-8EA9-85CF2EFAF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429651"/>
              </p:ext>
            </p:extLst>
          </p:nvPr>
        </p:nvGraphicFramePr>
        <p:xfrm>
          <a:off x="684384" y="734567"/>
          <a:ext cx="7992072" cy="34747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15408">
                  <a:extLst>
                    <a:ext uri="{9D8B030D-6E8A-4147-A177-3AD203B41FA5}">
                      <a16:colId xmlns:a16="http://schemas.microsoft.com/office/drawing/2014/main" val="885298214"/>
                    </a:ext>
                  </a:extLst>
                </a:gridCol>
                <a:gridCol w="5399881">
                  <a:extLst>
                    <a:ext uri="{9D8B030D-6E8A-4147-A177-3AD203B41FA5}">
                      <a16:colId xmlns:a16="http://schemas.microsoft.com/office/drawing/2014/main" val="3126603946"/>
                    </a:ext>
                  </a:extLst>
                </a:gridCol>
                <a:gridCol w="576783">
                  <a:extLst>
                    <a:ext uri="{9D8B030D-6E8A-4147-A177-3AD203B41FA5}">
                      <a16:colId xmlns:a16="http://schemas.microsoft.com/office/drawing/2014/main" val="789027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CodeCommit</a:t>
                      </a:r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Git </a:t>
                      </a:r>
                      <a:r>
                        <a:rPr lang="sk-SK" sz="1600" dirty="0"/>
                        <a:t>repozitár</a:t>
                      </a:r>
                      <a:endParaRPr lang="en-US" sz="1600" dirty="0"/>
                    </a:p>
                    <a:p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750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CodeBuild</a:t>
                      </a:r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Continues integration</a:t>
                      </a:r>
                      <a:endParaRPr lang="en-US" sz="1600" dirty="0"/>
                    </a:p>
                    <a:p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28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CodeDeploy</a:t>
                      </a:r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Continues deployment</a:t>
                      </a:r>
                      <a:endParaRPr lang="en-US" sz="1600" dirty="0"/>
                    </a:p>
                    <a:p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324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CodePipeline</a:t>
                      </a:r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Continues delivery</a:t>
                      </a:r>
                      <a:endParaRPr lang="en-US" sz="1600" dirty="0"/>
                    </a:p>
                    <a:p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177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Cloud9</a:t>
                      </a:r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Cloudové vývojárske prostredie dostupné z web browsera</a:t>
                      </a:r>
                    </a:p>
                    <a:p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18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CodeStar</a:t>
                      </a:r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All-in (IDE, git repo, CI/CD, podpora tímovej spolupráce, projektové dashboardy)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095951"/>
                  </a:ext>
                </a:extLst>
              </a:tr>
            </a:tbl>
          </a:graphicData>
        </a:graphic>
      </p:graphicFrame>
      <p:pic>
        <p:nvPicPr>
          <p:cNvPr id="5" name="Graphic 19">
            <a:extLst>
              <a:ext uri="{FF2B5EF4-FFF2-40B4-BE49-F238E27FC236}">
                <a16:creationId xmlns:a16="http://schemas.microsoft.com/office/drawing/2014/main" id="{70ABF1B1-099A-1647-8323-287578B71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392" y="1337968"/>
            <a:ext cx="504059" cy="504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21">
            <a:extLst>
              <a:ext uri="{FF2B5EF4-FFF2-40B4-BE49-F238E27FC236}">
                <a16:creationId xmlns:a16="http://schemas.microsoft.com/office/drawing/2014/main" id="{6E1A5583-0529-5D46-98E2-982352EFA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391" y="748557"/>
            <a:ext cx="504060" cy="50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23">
            <a:extLst>
              <a:ext uri="{FF2B5EF4-FFF2-40B4-BE49-F238E27FC236}">
                <a16:creationId xmlns:a16="http://schemas.microsoft.com/office/drawing/2014/main" id="{4195114D-A1FD-B441-86FA-58F93E671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389" y="1927378"/>
            <a:ext cx="504061" cy="504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Graphic 6">
            <a:extLst>
              <a:ext uri="{FF2B5EF4-FFF2-40B4-BE49-F238E27FC236}">
                <a16:creationId xmlns:a16="http://schemas.microsoft.com/office/drawing/2014/main" id="{6DAD654E-E119-A544-A306-B72A8B1EE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392" y="2493339"/>
            <a:ext cx="504059" cy="504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17">
            <a:extLst>
              <a:ext uri="{FF2B5EF4-FFF2-40B4-BE49-F238E27FC236}">
                <a16:creationId xmlns:a16="http://schemas.microsoft.com/office/drawing/2014/main" id="{8BD793B1-DC57-B648-A15E-362432F51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388" y="3082751"/>
            <a:ext cx="504061" cy="504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8">
            <a:extLst>
              <a:ext uri="{FF2B5EF4-FFF2-40B4-BE49-F238E27FC236}">
                <a16:creationId xmlns:a16="http://schemas.microsoft.com/office/drawing/2014/main" id="{09F43820-6315-7849-859C-D9571426D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388" y="3658376"/>
            <a:ext cx="504064" cy="504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904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sk-SK" sz="2400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0" indent="0">
              <a:buNone/>
            </a:pPr>
            <a:endParaRPr lang="sk-SK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sk-SK" sz="18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Network </a:t>
            </a:r>
            <a:r>
              <a:rPr lang="en-US" dirty="0"/>
              <a:t>&amp; Management</a:t>
            </a:r>
            <a:endParaRPr lang="sk-SK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194F7BB0-7F34-C0B7-8EA9-85CF2EFAF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447709"/>
              </p:ext>
            </p:extLst>
          </p:nvPr>
        </p:nvGraphicFramePr>
        <p:xfrm>
          <a:off x="684384" y="734567"/>
          <a:ext cx="7992072" cy="40538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15408">
                  <a:extLst>
                    <a:ext uri="{9D8B030D-6E8A-4147-A177-3AD203B41FA5}">
                      <a16:colId xmlns:a16="http://schemas.microsoft.com/office/drawing/2014/main" val="885298214"/>
                    </a:ext>
                  </a:extLst>
                </a:gridCol>
                <a:gridCol w="5399881">
                  <a:extLst>
                    <a:ext uri="{9D8B030D-6E8A-4147-A177-3AD203B41FA5}">
                      <a16:colId xmlns:a16="http://schemas.microsoft.com/office/drawing/2014/main" val="3126603946"/>
                    </a:ext>
                  </a:extLst>
                </a:gridCol>
                <a:gridCol w="576783">
                  <a:extLst>
                    <a:ext uri="{9D8B030D-6E8A-4147-A177-3AD203B41FA5}">
                      <a16:colId xmlns:a16="http://schemas.microsoft.com/office/drawing/2014/main" val="789027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VPC </a:t>
                      </a:r>
                      <a:r>
                        <a:rPr lang="sk-SK" sz="1600" dirty="0"/>
                        <a:t>(Virtual Private Cloud)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Definuje privátnu sieť, do ktorej sa „vkladajú“ ďalšie služby AWS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750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CloudFront</a:t>
                      </a:r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Content Devilvery Network (CDN)</a:t>
                      </a:r>
                    </a:p>
                    <a:p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28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ELB</a:t>
                      </a:r>
                      <a:r>
                        <a:rPr lang="sk-SK" sz="1600" dirty="0"/>
                        <a:t> (Elastic Load Balancer)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Load Balancer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324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CloudForma</a:t>
                      </a:r>
                      <a:r>
                        <a:rPr lang="sk-SK" sz="1600" dirty="0"/>
                        <a:t>t</a:t>
                      </a:r>
                      <a:r>
                        <a:rPr lang="en-US" sz="1600" dirty="0"/>
                        <a:t>ion</a:t>
                      </a:r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Správa infraštruktúry ako kód (IaaC)</a:t>
                      </a:r>
                    </a:p>
                    <a:p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177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CloudWatch</a:t>
                      </a:r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Sledovanie, dohľad nad behom aplikácií. Zbiera, vizualizuje logy, metriky infraštruktúry AWS.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18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EventBridge</a:t>
                      </a:r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Definovanie a spracovanie udalostí v AWS infraštruktúre. „crontab“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095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Guard</a:t>
                      </a:r>
                      <a:r>
                        <a:rPr lang="sk-SK" sz="1600" dirty="0"/>
                        <a:t>Duty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Monitoruje AWS infraštruktúru, </a:t>
                      </a:r>
                      <a:r>
                        <a:rPr lang="sk-SK" sz="1600"/>
                        <a:t>detekuje útoky z vonku na infraštruktúru </a:t>
                      </a:r>
                      <a:r>
                        <a:rPr lang="sk-SK" sz="1600" dirty="0"/>
                        <a:t>a posiela informácie o zisteniach.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5185344"/>
                  </a:ext>
                </a:extLst>
              </a:tr>
            </a:tbl>
          </a:graphicData>
        </a:graphic>
      </p:graphicFrame>
      <p:pic>
        <p:nvPicPr>
          <p:cNvPr id="5" name="Graphic 6">
            <a:extLst>
              <a:ext uri="{FF2B5EF4-FFF2-40B4-BE49-F238E27FC236}">
                <a16:creationId xmlns:a16="http://schemas.microsoft.com/office/drawing/2014/main" id="{83091AEA-A68B-10B2-BD16-30A73428B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388" y="756056"/>
            <a:ext cx="504064" cy="504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19">
            <a:extLst>
              <a:ext uri="{FF2B5EF4-FFF2-40B4-BE49-F238E27FC236}">
                <a16:creationId xmlns:a16="http://schemas.microsoft.com/office/drawing/2014/main" id="{6B51D3D0-11E1-DD54-1691-2C146F34A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026" y="1316248"/>
            <a:ext cx="504064" cy="504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0B4B146-73F1-41CD-0BC3-019EA324F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8136026" y="1921879"/>
            <a:ext cx="504426" cy="504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21">
            <a:extLst>
              <a:ext uri="{FF2B5EF4-FFF2-40B4-BE49-F238E27FC236}">
                <a16:creationId xmlns:a16="http://schemas.microsoft.com/office/drawing/2014/main" id="{153D08F6-6EF1-D4DE-6A91-77332C4FE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026" y="2482071"/>
            <a:ext cx="504426" cy="504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17">
            <a:extLst>
              <a:ext uri="{FF2B5EF4-FFF2-40B4-BE49-F238E27FC236}">
                <a16:creationId xmlns:a16="http://schemas.microsoft.com/office/drawing/2014/main" id="{DC218A49-9CC9-1584-2B5A-AA6681640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588" y="3088064"/>
            <a:ext cx="504064" cy="504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19">
            <a:extLst>
              <a:ext uri="{FF2B5EF4-FFF2-40B4-BE49-F238E27FC236}">
                <a16:creationId xmlns:a16="http://schemas.microsoft.com/office/drawing/2014/main" id="{6F5DEB0E-6868-7483-DA45-9A90DEA27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588" y="3625444"/>
            <a:ext cx="504064" cy="504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Graphic 19">
            <a:extLst>
              <a:ext uri="{FF2B5EF4-FFF2-40B4-BE49-F238E27FC236}">
                <a16:creationId xmlns:a16="http://schemas.microsoft.com/office/drawing/2014/main" id="{EF381AD6-80C2-EC0E-85E1-C0711BFD2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030" y="4227564"/>
            <a:ext cx="504426" cy="504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479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85F8D4-FEA3-F0CD-35E3-ABEB370115B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sk-SK" dirty="0"/>
              <a:t>Security</a:t>
            </a:r>
          </a:p>
          <a:p>
            <a:pPr lvl="1"/>
            <a:r>
              <a:rPr lang="sk-SK" dirty="0"/>
              <a:t>IAM, WAF,...</a:t>
            </a:r>
          </a:p>
          <a:p>
            <a:r>
              <a:rPr lang="sk-SK" dirty="0"/>
              <a:t>Machine Learning</a:t>
            </a:r>
          </a:p>
          <a:p>
            <a:r>
              <a:rPr lang="sk-SK" dirty="0"/>
              <a:t>Správa nákladov (Cost management)</a:t>
            </a:r>
          </a:p>
          <a:p>
            <a:r>
              <a:rPr lang="sk-SK" dirty="0"/>
              <a:t>IoT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8F9CC4-EE8C-0DCA-5ADA-CB44051379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Ďalšie</a:t>
            </a:r>
          </a:p>
        </p:txBody>
      </p:sp>
    </p:spTree>
    <p:extLst>
      <p:ext uri="{BB962C8B-B14F-4D97-AF65-F5344CB8AC3E}">
        <p14:creationId xmlns:p14="http://schemas.microsoft.com/office/powerpoint/2010/main" val="294334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68C74DE-F27B-4486-10ED-A32F20154E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dirty="0"/>
              <a:t>Príklad použitia</a:t>
            </a:r>
          </a:p>
        </p:txBody>
      </p:sp>
    </p:spTree>
    <p:extLst>
      <p:ext uri="{BB962C8B-B14F-4D97-AF65-F5344CB8AC3E}">
        <p14:creationId xmlns:p14="http://schemas.microsoft.com/office/powerpoint/2010/main" val="874476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sk-SK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397" y="-20538"/>
            <a:ext cx="6776059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31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sk-SK" dirty="0"/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0"/>
            <a:ext cx="82562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6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sk-SK" dirty="0"/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0"/>
            <a:ext cx="8256248" cy="5143500"/>
          </a:xfrm>
          <a:prstGeom prst="rect">
            <a:avLst/>
          </a:prstGeom>
        </p:spPr>
      </p:pic>
      <p:pic>
        <p:nvPicPr>
          <p:cNvPr id="10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552824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54635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phic 17">
            <a:extLst>
              <a:ext uri="{FF2B5EF4-FFF2-40B4-BE49-F238E27FC236}">
                <a16:creationId xmlns:a16="http://schemas.microsoft.com/office/drawing/2014/main" id="{3FF20AA6-9A10-984F-AA79-A935675F35C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75806"/>
            <a:ext cx="216024" cy="21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phic 17">
            <a:extLst>
              <a:ext uri="{FF2B5EF4-FFF2-40B4-BE49-F238E27FC236}">
                <a16:creationId xmlns:a16="http://schemas.microsoft.com/office/drawing/2014/main" id="{3FF20AA6-9A10-984F-AA79-A935675F35C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075806"/>
            <a:ext cx="216024" cy="2160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3887924" y="2386839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EC2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83768" y="2386839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EC2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68986" y="2931790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EBS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61841" y="2931790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EBS</a:t>
            </a:r>
          </a:p>
        </p:txBody>
      </p:sp>
      <p:pic>
        <p:nvPicPr>
          <p:cNvPr id="16" name="Graphic 6">
            <a:extLst>
              <a:ext uri="{FF2B5EF4-FFF2-40B4-BE49-F238E27FC236}">
                <a16:creationId xmlns:a16="http://schemas.microsoft.com/office/drawing/2014/main" id="{88CA6A9E-9683-0144-9A6D-B3FECC12B42F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808" y="4448733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raphic 23">
            <a:extLst>
              <a:ext uri="{FF2B5EF4-FFF2-40B4-BE49-F238E27FC236}">
                <a16:creationId xmlns:a16="http://schemas.microsoft.com/office/drawing/2014/main" id="{780C44B0-24CB-0E46-8E63-78BE71121DDA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424" y="4468016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/>
          <p:cNvSpPr txBox="1"/>
          <p:nvPr/>
        </p:nvSpPr>
        <p:spPr>
          <a:xfrm>
            <a:off x="2528360" y="4288515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RDS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32112" y="3570240"/>
            <a:ext cx="783704" cy="14818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 err="1">
                <a:solidFill>
                  <a:srgbClr val="FF0000"/>
                </a:solidFill>
              </a:rPr>
              <a:t>ElastiCache</a:t>
            </a:r>
            <a:endParaRPr lang="sk-SK" sz="10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63888" y="4308505"/>
            <a:ext cx="775320" cy="1511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Dynamo DB</a:t>
            </a:r>
          </a:p>
        </p:txBody>
      </p:sp>
      <p:pic>
        <p:nvPicPr>
          <p:cNvPr id="22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112" y="1535408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/>
          <p:cNvSpPr txBox="1"/>
          <p:nvPr/>
        </p:nvSpPr>
        <p:spPr>
          <a:xfrm>
            <a:off x="2159732" y="1357536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VPC</a:t>
            </a:r>
          </a:p>
        </p:txBody>
      </p:sp>
      <p:pic>
        <p:nvPicPr>
          <p:cNvPr id="32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/>
          <p:nvPr/>
        </p:nvPicPr>
        <p:blipFill>
          <a:blip r:embed="rId9"/>
          <a:srcRect/>
          <a:stretch/>
        </p:blipFill>
        <p:spPr bwMode="auto">
          <a:xfrm>
            <a:off x="3059832" y="1995265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874" y="1145998"/>
            <a:ext cx="381003" cy="381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2915816" y="987574"/>
            <a:ext cx="583555" cy="12179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 err="1">
                <a:solidFill>
                  <a:srgbClr val="FF0000"/>
                </a:solidFill>
              </a:rPr>
              <a:t>Route</a:t>
            </a:r>
            <a:r>
              <a:rPr lang="sk-SK" sz="1000" b="1" dirty="0">
                <a:solidFill>
                  <a:srgbClr val="FF0000"/>
                </a:solidFill>
              </a:rPr>
              <a:t> 53</a:t>
            </a:r>
          </a:p>
        </p:txBody>
      </p:sp>
      <p:pic>
        <p:nvPicPr>
          <p:cNvPr id="39" name="Graphic 21">
            <a:extLst>
              <a:ext uri="{FF2B5EF4-FFF2-40B4-BE49-F238E27FC236}">
                <a16:creationId xmlns:a16="http://schemas.microsoft.com/office/drawing/2014/main" id="{8176A2DF-61FA-5047-8DCF-8E8230AD5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712" y="3753963"/>
            <a:ext cx="381003" cy="381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3131840" y="1816193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ELB</a:t>
            </a:r>
          </a:p>
        </p:txBody>
      </p:sp>
    </p:spTree>
    <p:extLst>
      <p:ext uri="{BB962C8B-B14F-4D97-AF65-F5344CB8AC3E}">
        <p14:creationId xmlns:p14="http://schemas.microsoft.com/office/powerpoint/2010/main" val="166731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497D59-FF7B-1D52-427A-7F5767DC8BA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k-SK" dirty="0"/>
              <a:t>2013 – možnosť certifikácie zručností</a:t>
            </a:r>
          </a:p>
          <a:p>
            <a:r>
              <a:rPr lang="sk-SK" dirty="0"/>
              <a:t>2014 – Amazon si dal záväzok, že dosiahne 100% využitie obnoviteľnej energie</a:t>
            </a:r>
          </a:p>
          <a:p>
            <a:r>
              <a:rPr lang="sk-SK" dirty="0"/>
              <a:t>2015 – príjem 6 mld USD a stále rastie</a:t>
            </a:r>
          </a:p>
          <a:p>
            <a:r>
              <a:rPr lang="sk-SK" dirty="0"/>
              <a:t>2016 – príjem 13 mld USD</a:t>
            </a:r>
          </a:p>
          <a:p>
            <a:r>
              <a:rPr lang="sk-SK" dirty="0"/>
              <a:t>2017 – príjem 27 mld USD</a:t>
            </a:r>
          </a:p>
          <a:p>
            <a:r>
              <a:rPr lang="sk-SK" dirty="0"/>
              <a:t>2018 – zameranie na služby umelej inteligencie a machine learning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7E66D4-F5EC-E098-E723-1BFE4CD9B2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Hist</a:t>
            </a:r>
            <a:r>
              <a:rPr lang="sk-SK" dirty="0"/>
              <a:t>ó</a:t>
            </a:r>
            <a:r>
              <a:rPr lang="en-US" dirty="0"/>
              <a:t>ria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87459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sk-SK" dirty="0"/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0"/>
            <a:ext cx="8256248" cy="5143500"/>
          </a:xfrm>
          <a:prstGeom prst="rect">
            <a:avLst/>
          </a:prstGeom>
        </p:spPr>
      </p:pic>
      <p:pic>
        <p:nvPicPr>
          <p:cNvPr id="10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552824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54635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phic 17">
            <a:extLst>
              <a:ext uri="{FF2B5EF4-FFF2-40B4-BE49-F238E27FC236}">
                <a16:creationId xmlns:a16="http://schemas.microsoft.com/office/drawing/2014/main" id="{3FF20AA6-9A10-984F-AA79-A935675F35C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75806"/>
            <a:ext cx="216024" cy="21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phic 17">
            <a:extLst>
              <a:ext uri="{FF2B5EF4-FFF2-40B4-BE49-F238E27FC236}">
                <a16:creationId xmlns:a16="http://schemas.microsoft.com/office/drawing/2014/main" id="{3FF20AA6-9A10-984F-AA79-A935675F35C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075806"/>
            <a:ext cx="216024" cy="2160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3887924" y="2386839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EC2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83768" y="2386839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EC2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68986" y="2931790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EBS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61841" y="2931790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EBS</a:t>
            </a:r>
          </a:p>
        </p:txBody>
      </p:sp>
      <p:pic>
        <p:nvPicPr>
          <p:cNvPr id="16" name="Graphic 6">
            <a:extLst>
              <a:ext uri="{FF2B5EF4-FFF2-40B4-BE49-F238E27FC236}">
                <a16:creationId xmlns:a16="http://schemas.microsoft.com/office/drawing/2014/main" id="{88CA6A9E-9683-0144-9A6D-B3FECC12B42F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808" y="4448733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raphic 23">
            <a:extLst>
              <a:ext uri="{FF2B5EF4-FFF2-40B4-BE49-F238E27FC236}">
                <a16:creationId xmlns:a16="http://schemas.microsoft.com/office/drawing/2014/main" id="{780C44B0-24CB-0E46-8E63-78BE71121DDA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424" y="4468016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/>
          <p:cNvSpPr txBox="1"/>
          <p:nvPr/>
        </p:nvSpPr>
        <p:spPr>
          <a:xfrm>
            <a:off x="2528360" y="4288515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RDS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32112" y="3568693"/>
            <a:ext cx="711696" cy="14972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 err="1">
                <a:solidFill>
                  <a:srgbClr val="FF0000"/>
                </a:solidFill>
              </a:rPr>
              <a:t>ElastiCache</a:t>
            </a:r>
            <a:endParaRPr lang="sk-SK" sz="10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63888" y="4308505"/>
            <a:ext cx="775320" cy="1511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Dynamo DB</a:t>
            </a:r>
          </a:p>
        </p:txBody>
      </p:sp>
      <p:pic>
        <p:nvPicPr>
          <p:cNvPr id="22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112" y="1535408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/>
          <p:cNvSpPr txBox="1"/>
          <p:nvPr/>
        </p:nvSpPr>
        <p:spPr>
          <a:xfrm>
            <a:off x="2159732" y="1357536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VPC</a:t>
            </a:r>
          </a:p>
        </p:txBody>
      </p:sp>
      <p:pic>
        <p:nvPicPr>
          <p:cNvPr id="24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732" y="292735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854" y="2921310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/>
          <p:cNvSpPr txBox="1"/>
          <p:nvPr/>
        </p:nvSpPr>
        <p:spPr>
          <a:xfrm>
            <a:off x="6660232" y="2734816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S3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055372" y="2743324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S3</a:t>
            </a:r>
          </a:p>
        </p:txBody>
      </p:sp>
      <p:pic>
        <p:nvPicPr>
          <p:cNvPr id="28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128" y="4170023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Box 28"/>
          <p:cNvSpPr txBox="1"/>
          <p:nvPr/>
        </p:nvSpPr>
        <p:spPr>
          <a:xfrm>
            <a:off x="932742" y="3988900"/>
            <a:ext cx="776080" cy="1511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 err="1">
                <a:solidFill>
                  <a:srgbClr val="FF0000"/>
                </a:solidFill>
              </a:rPr>
              <a:t>Cloudwatch</a:t>
            </a:r>
            <a:endParaRPr lang="sk-SK" sz="1000" b="1" dirty="0">
              <a:solidFill>
                <a:srgbClr val="FF0000"/>
              </a:solidFill>
            </a:endParaRPr>
          </a:p>
        </p:txBody>
      </p:sp>
      <p:pic>
        <p:nvPicPr>
          <p:cNvPr id="30" name="Graphic 19">
            <a:extLst>
              <a:ext uri="{FF2B5EF4-FFF2-40B4-BE49-F238E27FC236}">
                <a16:creationId xmlns:a16="http://schemas.microsoft.com/office/drawing/2014/main" id="{3D31A7E6-E28F-CB4B-987D-DBFDBFD50FCF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253692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/>
          <p:cNvSpPr txBox="1"/>
          <p:nvPr/>
        </p:nvSpPr>
        <p:spPr>
          <a:xfrm>
            <a:off x="7041232" y="1061158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CDN</a:t>
            </a:r>
          </a:p>
        </p:txBody>
      </p:sp>
      <p:pic>
        <p:nvPicPr>
          <p:cNvPr id="32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/>
          <p:nvPr/>
        </p:nvPicPr>
        <p:blipFill>
          <a:blip r:embed="rId12"/>
          <a:srcRect/>
          <a:stretch/>
        </p:blipFill>
        <p:spPr bwMode="auto">
          <a:xfrm>
            <a:off x="3059832" y="1995265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874" y="1145998"/>
            <a:ext cx="381003" cy="381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2915816" y="987574"/>
            <a:ext cx="583555" cy="12179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 err="1">
                <a:solidFill>
                  <a:srgbClr val="FF0000"/>
                </a:solidFill>
              </a:rPr>
              <a:t>Route</a:t>
            </a:r>
            <a:r>
              <a:rPr lang="sk-SK" sz="1000" b="1" dirty="0">
                <a:solidFill>
                  <a:srgbClr val="FF0000"/>
                </a:solidFill>
              </a:rPr>
              <a:t> 53</a:t>
            </a:r>
          </a:p>
        </p:txBody>
      </p:sp>
      <p:pic>
        <p:nvPicPr>
          <p:cNvPr id="35" name="Graphic 26">
            <a:extLst>
              <a:ext uri="{FF2B5EF4-FFF2-40B4-BE49-F238E27FC236}">
                <a16:creationId xmlns:a16="http://schemas.microsoft.com/office/drawing/2014/main" id="{187B6328-29CD-514D-8F9D-42D252570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128" y="2239074"/>
            <a:ext cx="381003" cy="381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1115616" y="2080060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SNS</a:t>
            </a:r>
          </a:p>
        </p:txBody>
      </p:sp>
      <p:pic>
        <p:nvPicPr>
          <p:cNvPr id="37" name="Graphic 18">
            <a:extLst>
              <a:ext uri="{FF2B5EF4-FFF2-40B4-BE49-F238E27FC236}">
                <a16:creationId xmlns:a16="http://schemas.microsoft.com/office/drawing/2014/main" id="{224B24E6-DC8B-7948-85AD-9BA0AE8E4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1095227" y="2933824"/>
            <a:ext cx="381003" cy="381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1151824" y="2764471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SES</a:t>
            </a:r>
          </a:p>
        </p:txBody>
      </p:sp>
      <p:pic>
        <p:nvPicPr>
          <p:cNvPr id="39" name="Graphic 21">
            <a:extLst>
              <a:ext uri="{FF2B5EF4-FFF2-40B4-BE49-F238E27FC236}">
                <a16:creationId xmlns:a16="http://schemas.microsoft.com/office/drawing/2014/main" id="{8176A2DF-61FA-5047-8DCF-8E8230AD5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712" y="3753963"/>
            <a:ext cx="381003" cy="381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3131840" y="1816193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ELB</a:t>
            </a:r>
          </a:p>
        </p:txBody>
      </p:sp>
      <p:pic>
        <p:nvPicPr>
          <p:cNvPr id="41" name="Graphic 10">
            <a:extLst>
              <a:ext uri="{FF2B5EF4-FFF2-40B4-BE49-F238E27FC236}">
                <a16:creationId xmlns:a16="http://schemas.microsoft.com/office/drawing/2014/main" id="{7249C1EC-5A69-3C4D-9DDF-0DB93BB70BC6}"/>
              </a:ext>
            </a:extLst>
          </p:cNvPr>
          <p:cNvPicPr/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633" y="2560447"/>
            <a:ext cx="381000" cy="381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949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sk-SK" dirty="0"/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0"/>
            <a:ext cx="8256248" cy="5143500"/>
          </a:xfrm>
          <a:prstGeom prst="rect">
            <a:avLst/>
          </a:prstGeom>
        </p:spPr>
      </p:pic>
      <p:pic>
        <p:nvPicPr>
          <p:cNvPr id="10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552824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54635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phic 17">
            <a:extLst>
              <a:ext uri="{FF2B5EF4-FFF2-40B4-BE49-F238E27FC236}">
                <a16:creationId xmlns:a16="http://schemas.microsoft.com/office/drawing/2014/main" id="{3FF20AA6-9A10-984F-AA79-A935675F35C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75806"/>
            <a:ext cx="216024" cy="21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phic 17">
            <a:extLst>
              <a:ext uri="{FF2B5EF4-FFF2-40B4-BE49-F238E27FC236}">
                <a16:creationId xmlns:a16="http://schemas.microsoft.com/office/drawing/2014/main" id="{3FF20AA6-9A10-984F-AA79-A935675F35C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075806"/>
            <a:ext cx="216024" cy="2160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3887924" y="2386839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EC2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83768" y="2386839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EC2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68986" y="2931790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EBS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61841" y="2931790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EBS</a:t>
            </a:r>
          </a:p>
        </p:txBody>
      </p:sp>
      <p:pic>
        <p:nvPicPr>
          <p:cNvPr id="16" name="Graphic 6">
            <a:extLst>
              <a:ext uri="{FF2B5EF4-FFF2-40B4-BE49-F238E27FC236}">
                <a16:creationId xmlns:a16="http://schemas.microsoft.com/office/drawing/2014/main" id="{88CA6A9E-9683-0144-9A6D-B3FECC12B42F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808" y="4448733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raphic 23">
            <a:extLst>
              <a:ext uri="{FF2B5EF4-FFF2-40B4-BE49-F238E27FC236}">
                <a16:creationId xmlns:a16="http://schemas.microsoft.com/office/drawing/2014/main" id="{780C44B0-24CB-0E46-8E63-78BE71121DDA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424" y="4468016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/>
          <p:cNvSpPr txBox="1"/>
          <p:nvPr/>
        </p:nvSpPr>
        <p:spPr>
          <a:xfrm>
            <a:off x="2528360" y="4288515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RDS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32112" y="3568693"/>
            <a:ext cx="711696" cy="14972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 err="1">
                <a:solidFill>
                  <a:srgbClr val="FF0000"/>
                </a:solidFill>
              </a:rPr>
              <a:t>ElastiCache</a:t>
            </a:r>
            <a:endParaRPr lang="sk-SK" sz="10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63888" y="4308505"/>
            <a:ext cx="775320" cy="1511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Dynamo DB</a:t>
            </a:r>
          </a:p>
        </p:txBody>
      </p:sp>
      <p:pic>
        <p:nvPicPr>
          <p:cNvPr id="22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112" y="1535408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/>
          <p:cNvSpPr txBox="1"/>
          <p:nvPr/>
        </p:nvSpPr>
        <p:spPr>
          <a:xfrm>
            <a:off x="2159732" y="1357536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VPC</a:t>
            </a:r>
          </a:p>
        </p:txBody>
      </p:sp>
      <p:pic>
        <p:nvPicPr>
          <p:cNvPr id="24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732" y="292735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854" y="2921310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/>
          <p:cNvSpPr txBox="1"/>
          <p:nvPr/>
        </p:nvSpPr>
        <p:spPr>
          <a:xfrm>
            <a:off x="6660232" y="2734816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S3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055372" y="2743324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S3</a:t>
            </a:r>
          </a:p>
        </p:txBody>
      </p:sp>
      <p:pic>
        <p:nvPicPr>
          <p:cNvPr id="28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128" y="4170023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Box 28"/>
          <p:cNvSpPr txBox="1"/>
          <p:nvPr/>
        </p:nvSpPr>
        <p:spPr>
          <a:xfrm>
            <a:off x="932742" y="3988900"/>
            <a:ext cx="776080" cy="1511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 err="1">
                <a:solidFill>
                  <a:srgbClr val="FF0000"/>
                </a:solidFill>
              </a:rPr>
              <a:t>Cloudwatch</a:t>
            </a:r>
            <a:endParaRPr lang="sk-SK" sz="1000" b="1" dirty="0">
              <a:solidFill>
                <a:srgbClr val="FF0000"/>
              </a:solidFill>
            </a:endParaRPr>
          </a:p>
        </p:txBody>
      </p:sp>
      <p:pic>
        <p:nvPicPr>
          <p:cNvPr id="30" name="Graphic 19">
            <a:extLst>
              <a:ext uri="{FF2B5EF4-FFF2-40B4-BE49-F238E27FC236}">
                <a16:creationId xmlns:a16="http://schemas.microsoft.com/office/drawing/2014/main" id="{3D31A7E6-E28F-CB4B-987D-DBFDBFD50FCF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253692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/>
          <p:cNvSpPr txBox="1"/>
          <p:nvPr/>
        </p:nvSpPr>
        <p:spPr>
          <a:xfrm>
            <a:off x="7041232" y="1061158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CDN</a:t>
            </a:r>
          </a:p>
        </p:txBody>
      </p:sp>
      <p:pic>
        <p:nvPicPr>
          <p:cNvPr id="32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/>
          <p:nvPr/>
        </p:nvPicPr>
        <p:blipFill>
          <a:blip r:embed="rId12"/>
          <a:srcRect/>
          <a:stretch/>
        </p:blipFill>
        <p:spPr bwMode="auto">
          <a:xfrm>
            <a:off x="3059832" y="1995265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874" y="1145998"/>
            <a:ext cx="381003" cy="381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2915816" y="987574"/>
            <a:ext cx="583555" cy="12179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 err="1">
                <a:solidFill>
                  <a:srgbClr val="FF0000"/>
                </a:solidFill>
              </a:rPr>
              <a:t>Route</a:t>
            </a:r>
            <a:r>
              <a:rPr lang="sk-SK" sz="1000" b="1" dirty="0">
                <a:solidFill>
                  <a:srgbClr val="FF0000"/>
                </a:solidFill>
              </a:rPr>
              <a:t> 53</a:t>
            </a:r>
          </a:p>
        </p:txBody>
      </p:sp>
      <p:pic>
        <p:nvPicPr>
          <p:cNvPr id="35" name="Graphic 26">
            <a:extLst>
              <a:ext uri="{FF2B5EF4-FFF2-40B4-BE49-F238E27FC236}">
                <a16:creationId xmlns:a16="http://schemas.microsoft.com/office/drawing/2014/main" id="{187B6328-29CD-514D-8F9D-42D252570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128" y="2239074"/>
            <a:ext cx="381003" cy="381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1115616" y="2080060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SNS</a:t>
            </a:r>
          </a:p>
        </p:txBody>
      </p:sp>
      <p:pic>
        <p:nvPicPr>
          <p:cNvPr id="37" name="Graphic 18">
            <a:extLst>
              <a:ext uri="{FF2B5EF4-FFF2-40B4-BE49-F238E27FC236}">
                <a16:creationId xmlns:a16="http://schemas.microsoft.com/office/drawing/2014/main" id="{224B24E6-DC8B-7948-85AD-9BA0AE8E4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1095227" y="2933824"/>
            <a:ext cx="381003" cy="381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1151824" y="2764471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SES</a:t>
            </a:r>
          </a:p>
        </p:txBody>
      </p:sp>
      <p:pic>
        <p:nvPicPr>
          <p:cNvPr id="39" name="Graphic 21">
            <a:extLst>
              <a:ext uri="{FF2B5EF4-FFF2-40B4-BE49-F238E27FC236}">
                <a16:creationId xmlns:a16="http://schemas.microsoft.com/office/drawing/2014/main" id="{8176A2DF-61FA-5047-8DCF-8E8230AD5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712" y="3753963"/>
            <a:ext cx="381003" cy="381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3131840" y="1816193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ELB</a:t>
            </a:r>
          </a:p>
        </p:txBody>
      </p:sp>
      <p:pic>
        <p:nvPicPr>
          <p:cNvPr id="41" name="Graphic 10">
            <a:extLst>
              <a:ext uri="{FF2B5EF4-FFF2-40B4-BE49-F238E27FC236}">
                <a16:creationId xmlns:a16="http://schemas.microsoft.com/office/drawing/2014/main" id="{7249C1EC-5A69-3C4D-9DDF-0DB93BB70BC6}"/>
              </a:ext>
            </a:extLst>
          </p:cNvPr>
          <p:cNvPicPr/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633" y="2560447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raphic 21">
            <a:extLst>
              <a:ext uri="{FF2B5EF4-FFF2-40B4-BE49-F238E27FC236}">
                <a16:creationId xmlns:a16="http://schemas.microsoft.com/office/drawing/2014/main" id="{4320B773-4CEB-E940-A9DD-79DF6FCDEFCB}"/>
              </a:ext>
            </a:extLst>
          </p:cNvPr>
          <p:cNvPicPr/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374" y="775046"/>
            <a:ext cx="764808" cy="76480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/>
          <p:cNvSpPr txBox="1"/>
          <p:nvPr/>
        </p:nvSpPr>
        <p:spPr>
          <a:xfrm>
            <a:off x="1037455" y="535046"/>
            <a:ext cx="1006645" cy="1536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 err="1">
                <a:solidFill>
                  <a:srgbClr val="FF0000"/>
                </a:solidFill>
              </a:rPr>
              <a:t>CloudFormation</a:t>
            </a:r>
            <a:endParaRPr lang="sk-SK" sz="1000" b="1" dirty="0">
              <a:solidFill>
                <a:srgbClr val="FF0000"/>
              </a:solidFill>
            </a:endParaRPr>
          </a:p>
        </p:txBody>
      </p:sp>
      <p:pic>
        <p:nvPicPr>
          <p:cNvPr id="44" name="Graphic 21">
            <a:extLst>
              <a:ext uri="{FF2B5EF4-FFF2-40B4-BE49-F238E27FC236}">
                <a16:creationId xmlns:a16="http://schemas.microsoft.com/office/drawing/2014/main" id="{6E1A5583-0529-5D46-98E2-982352EFA6A3}"/>
              </a:ext>
            </a:extLst>
          </p:cNvPr>
          <p:cNvPicPr/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062" y="4043846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TextBox 44"/>
          <p:cNvSpPr txBox="1"/>
          <p:nvPr/>
        </p:nvSpPr>
        <p:spPr>
          <a:xfrm>
            <a:off x="4618247" y="3855412"/>
            <a:ext cx="802630" cy="18713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 err="1">
                <a:solidFill>
                  <a:srgbClr val="FF0000"/>
                </a:solidFill>
              </a:rPr>
              <a:t>CodeCommit</a:t>
            </a:r>
            <a:endParaRPr lang="sk-SK" sz="1000" b="1" dirty="0">
              <a:solidFill>
                <a:srgbClr val="FF0000"/>
              </a:solidFill>
            </a:endParaRP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70ABF1B1-099A-1647-8323-287578B71D3E}"/>
              </a:ext>
            </a:extLst>
          </p:cNvPr>
          <p:cNvPicPr/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334" y="4043846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raphic 23">
            <a:extLst>
              <a:ext uri="{FF2B5EF4-FFF2-40B4-BE49-F238E27FC236}">
                <a16:creationId xmlns:a16="http://schemas.microsoft.com/office/drawing/2014/main" id="{4195114D-A1FD-B441-86FA-58F93E6710BF}"/>
              </a:ext>
            </a:extLst>
          </p:cNvPr>
          <p:cNvPicPr/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018" y="4043846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raphic 6">
            <a:extLst>
              <a:ext uri="{FF2B5EF4-FFF2-40B4-BE49-F238E27FC236}">
                <a16:creationId xmlns:a16="http://schemas.microsoft.com/office/drawing/2014/main" id="{6DAD654E-E119-A544-A306-B72A8B1EEB25}"/>
              </a:ext>
            </a:extLst>
          </p:cNvPr>
          <p:cNvPicPr/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488" y="3527922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TextBox 48"/>
          <p:cNvSpPr txBox="1"/>
          <p:nvPr/>
        </p:nvSpPr>
        <p:spPr>
          <a:xfrm>
            <a:off x="5585956" y="3850898"/>
            <a:ext cx="802630" cy="18713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 err="1">
                <a:solidFill>
                  <a:srgbClr val="FF0000"/>
                </a:solidFill>
              </a:rPr>
              <a:t>CodeBuild</a:t>
            </a:r>
            <a:endParaRPr lang="sk-SK" sz="1000" b="1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379658" y="3855411"/>
            <a:ext cx="802630" cy="18713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 err="1">
                <a:solidFill>
                  <a:srgbClr val="FF0000"/>
                </a:solidFill>
              </a:rPr>
              <a:t>CodeDeploy</a:t>
            </a:r>
            <a:endParaRPr lang="sk-SK" sz="1000" b="1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934593" y="3360375"/>
            <a:ext cx="802630" cy="18713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 err="1">
                <a:solidFill>
                  <a:srgbClr val="FF0000"/>
                </a:solidFill>
              </a:rPr>
              <a:t>CodePipeline</a:t>
            </a:r>
            <a:endParaRPr lang="sk-SK" sz="1000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21014" y="3761194"/>
            <a:ext cx="2689758" cy="754773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09F43820-6315-7849-859C-D9571426D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902" y="4078629"/>
            <a:ext cx="381003" cy="381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7907226" y="3856471"/>
            <a:ext cx="802630" cy="18713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 err="1">
                <a:solidFill>
                  <a:srgbClr val="FF0000"/>
                </a:solidFill>
              </a:rPr>
              <a:t>CodeStar</a:t>
            </a:r>
            <a:endParaRPr lang="sk-SK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07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C44B399-6467-904F-24BB-D1194CD313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dirty="0"/>
              <a:t>Cvičenia - príklady</a:t>
            </a:r>
          </a:p>
        </p:txBody>
      </p:sp>
    </p:spTree>
    <p:extLst>
      <p:ext uri="{BB962C8B-B14F-4D97-AF65-F5344CB8AC3E}">
        <p14:creationId xmlns:p14="http://schemas.microsoft.com/office/powerpoint/2010/main" val="345195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F9B385-153F-6A91-2973-8349EFAB410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sk-SK" sz="1400" dirty="0">
                <a:hlinkClick r:id="rId2"/>
              </a:rPr>
              <a:t>https://286799280367.signin.aws.amazon.com/console</a:t>
            </a:r>
            <a:endParaRPr lang="en-US" sz="1400" dirty="0"/>
          </a:p>
          <a:p>
            <a:r>
              <a:rPr lang="en-US" sz="1400" dirty="0"/>
              <a:t>IAM user name: student</a:t>
            </a:r>
          </a:p>
          <a:p>
            <a:r>
              <a:rPr lang="en-US" sz="1400" dirty="0"/>
              <a:t>Password: BazyaA3b          Plat</a:t>
            </a:r>
            <a:r>
              <a:rPr lang="sk-SK" sz="1400" dirty="0"/>
              <a:t>í 48 hodín</a:t>
            </a:r>
            <a:endParaRPr lang="en-US" sz="1400" dirty="0"/>
          </a:p>
          <a:p>
            <a:endParaRPr lang="en-US" sz="2000" dirty="0"/>
          </a:p>
          <a:p>
            <a:endParaRPr lang="en-US" dirty="0"/>
          </a:p>
          <a:p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C08DEC-252F-5548-D7D9-7EA76089AB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konzola</a:t>
            </a:r>
            <a:r>
              <a:rPr lang="en-US" dirty="0"/>
              <a:t> - login</a:t>
            </a:r>
            <a:endParaRPr lang="sk-S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902440-E313-9FBD-A6A1-C1D9A5459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0" y="1740573"/>
            <a:ext cx="5904656" cy="297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6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884F1F-2484-C6FB-FE06-596F6F69622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sk-SK" dirty="0"/>
              <a:t>Vytvorte EC2 inštanciu s OS </a:t>
            </a:r>
            <a:r>
              <a:rPr lang="sk-SK" dirty="0" err="1"/>
              <a:t>Ubuntu</a:t>
            </a:r>
            <a:r>
              <a:rPr lang="sk-SK" dirty="0"/>
              <a:t> a pripojte sa na ňu vzdialene cez </a:t>
            </a:r>
            <a:r>
              <a:rPr lang="sk-SK" dirty="0" err="1"/>
              <a:t>ssh</a:t>
            </a:r>
            <a:endParaRPr lang="sk-SK" dirty="0"/>
          </a:p>
          <a:p>
            <a:r>
              <a:rPr lang="sk-SK" dirty="0"/>
              <a:t>Bonus: použite DNS alias pre EC2 </a:t>
            </a:r>
            <a:r>
              <a:rPr lang="sk-SK" dirty="0" err="1"/>
              <a:t>public</a:t>
            </a:r>
            <a:r>
              <a:rPr lang="sk-SK" dirty="0"/>
              <a:t> názov cez </a:t>
            </a:r>
            <a:r>
              <a:rPr lang="sk-SK" dirty="0" err="1"/>
              <a:t>subdoménu</a:t>
            </a:r>
            <a:r>
              <a:rPr lang="sk-SK" dirty="0"/>
              <a:t> </a:t>
            </a:r>
            <a:r>
              <a:rPr lang="sk-SK" i="1" dirty="0">
                <a:solidFill>
                  <a:schemeClr val="accent2"/>
                </a:solidFill>
              </a:rPr>
              <a:t>vasnazov</a:t>
            </a:r>
            <a:r>
              <a:rPr lang="sk-SK" dirty="0">
                <a:solidFill>
                  <a:schemeClr val="accent2"/>
                </a:solidFill>
              </a:rPr>
              <a:t>.edu.softec.sk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CE6A11-91D1-704C-4F3B-0363E2F658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Vytvorenie EC2 inštancie</a:t>
            </a:r>
          </a:p>
        </p:txBody>
      </p:sp>
    </p:spTree>
    <p:extLst>
      <p:ext uri="{BB962C8B-B14F-4D97-AF65-F5344CB8AC3E}">
        <p14:creationId xmlns:p14="http://schemas.microsoft.com/office/powerpoint/2010/main" val="40474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023C79AC-272D-319B-AFE5-E1A758C51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1030418"/>
            <a:ext cx="7704448" cy="3370697"/>
          </a:xfrm>
          <a:prstGeom prst="rect">
            <a:avLst/>
          </a:prstGeom>
          <a:noFill/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A557D221-03C1-FA4F-F579-77715E0104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/>
          <a:lstStyle/>
          <a:p>
            <a:r>
              <a:rPr lang="sk-SK" dirty="0"/>
              <a:t>Vytvorenie EC2 inštancie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97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9B62D3-5845-4888-ADFA-ABF3444B7D5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sk-SK" sz="2400" dirty="0" err="1"/>
              <a:t>Name</a:t>
            </a:r>
            <a:r>
              <a:rPr lang="sk-SK" sz="2400" dirty="0"/>
              <a:t>: názov-vášho-servera</a:t>
            </a:r>
          </a:p>
          <a:p>
            <a:r>
              <a:rPr lang="sk-SK" sz="2400" dirty="0"/>
              <a:t>OS: </a:t>
            </a:r>
            <a:r>
              <a:rPr lang="sk-SK" sz="2400" dirty="0" err="1"/>
              <a:t>Ubuntu</a:t>
            </a:r>
            <a:r>
              <a:rPr lang="sk-SK" sz="2400" dirty="0"/>
              <a:t> Server 22.04 LTS </a:t>
            </a:r>
            <a:r>
              <a:rPr lang="sk-SK" sz="1600" dirty="0"/>
              <a:t>(</a:t>
            </a:r>
            <a:r>
              <a:rPr lang="sk-SK" sz="1600" dirty="0" err="1"/>
              <a:t>free</a:t>
            </a:r>
            <a:r>
              <a:rPr lang="sk-SK" sz="1600" dirty="0"/>
              <a:t> </a:t>
            </a:r>
            <a:r>
              <a:rPr lang="sk-SK" sz="1600" dirty="0" err="1"/>
              <a:t>tier</a:t>
            </a:r>
            <a:r>
              <a:rPr lang="sk-SK" sz="1600" dirty="0"/>
              <a:t> </a:t>
            </a:r>
            <a:r>
              <a:rPr lang="sk-SK" sz="1600" dirty="0" err="1"/>
              <a:t>eligible</a:t>
            </a:r>
            <a:r>
              <a:rPr lang="sk-SK" sz="1600" dirty="0"/>
              <a:t>)</a:t>
            </a:r>
            <a:endParaRPr lang="sk-SK" sz="1400" dirty="0"/>
          </a:p>
          <a:p>
            <a:r>
              <a:rPr lang="sk-SK" sz="2400" dirty="0" err="1"/>
              <a:t>Instance</a:t>
            </a:r>
            <a:r>
              <a:rPr lang="sk-SK" sz="2400" dirty="0"/>
              <a:t> type: t2.micro </a:t>
            </a:r>
            <a:r>
              <a:rPr lang="sk-SK" sz="1600" dirty="0"/>
              <a:t>(</a:t>
            </a:r>
            <a:r>
              <a:rPr lang="sk-SK" sz="1600" dirty="0" err="1"/>
              <a:t>free</a:t>
            </a:r>
            <a:r>
              <a:rPr lang="sk-SK" sz="1600" dirty="0"/>
              <a:t> </a:t>
            </a:r>
            <a:r>
              <a:rPr lang="sk-SK" sz="1600" dirty="0" err="1"/>
              <a:t>tier</a:t>
            </a:r>
            <a:r>
              <a:rPr lang="sk-SK" sz="1600" dirty="0"/>
              <a:t> </a:t>
            </a:r>
            <a:r>
              <a:rPr lang="sk-SK" sz="1600" dirty="0" err="1"/>
              <a:t>eligible</a:t>
            </a:r>
            <a:r>
              <a:rPr lang="sk-SK" sz="1600" dirty="0"/>
              <a:t>)</a:t>
            </a:r>
          </a:p>
          <a:p>
            <a:r>
              <a:rPr lang="sk-SK" sz="2400" dirty="0" err="1"/>
              <a:t>Key</a:t>
            </a:r>
            <a:r>
              <a:rPr lang="sk-SK" sz="2400" dirty="0"/>
              <a:t> </a:t>
            </a:r>
            <a:r>
              <a:rPr lang="sk-SK" sz="2400" dirty="0" err="1"/>
              <a:t>pair</a:t>
            </a:r>
            <a:r>
              <a:rPr lang="sk-SK" sz="2400" dirty="0"/>
              <a:t>: </a:t>
            </a:r>
            <a:r>
              <a:rPr lang="sk-SK" sz="2400" dirty="0" err="1"/>
              <a:t>Create</a:t>
            </a:r>
            <a:r>
              <a:rPr lang="sk-SK" sz="2400" dirty="0"/>
              <a:t> new </a:t>
            </a:r>
            <a:r>
              <a:rPr lang="sk-SK" sz="2400" dirty="0" err="1"/>
              <a:t>key</a:t>
            </a:r>
            <a:r>
              <a:rPr lang="sk-SK" sz="2400" dirty="0"/>
              <a:t> </a:t>
            </a:r>
            <a:r>
              <a:rPr lang="sk-SK" sz="2400" dirty="0" err="1"/>
              <a:t>pair</a:t>
            </a:r>
            <a:endParaRPr lang="sk-SK" sz="2400" dirty="0"/>
          </a:p>
          <a:p>
            <a:r>
              <a:rPr lang="sk-SK" sz="2400" dirty="0"/>
              <a:t>	Type: RSA</a:t>
            </a:r>
          </a:p>
          <a:p>
            <a:r>
              <a:rPr lang="sk-SK" sz="2400" dirty="0"/>
              <a:t>	PK </a:t>
            </a:r>
            <a:r>
              <a:rPr lang="sk-SK" sz="2400" dirty="0" err="1"/>
              <a:t>file</a:t>
            </a:r>
            <a:r>
              <a:rPr lang="sk-SK" sz="2400" dirty="0"/>
              <a:t> formát: .</a:t>
            </a:r>
            <a:r>
              <a:rPr lang="sk-SK" sz="2400" dirty="0" err="1"/>
              <a:t>pem</a:t>
            </a:r>
            <a:endParaRPr lang="sk-SK" sz="2400" dirty="0"/>
          </a:p>
          <a:p>
            <a:r>
              <a:rPr lang="sk-SK" sz="2400" dirty="0"/>
              <a:t>	nezabudnúť si uložiť vygenerovaný .</a:t>
            </a:r>
            <a:r>
              <a:rPr lang="sk-SK" sz="2400" dirty="0" err="1"/>
              <a:t>pem</a:t>
            </a:r>
            <a:r>
              <a:rPr lang="sk-SK" sz="2400" dirty="0"/>
              <a:t> súbor</a:t>
            </a:r>
          </a:p>
          <a:p>
            <a:r>
              <a:rPr lang="sk-SK" sz="2400" dirty="0"/>
              <a:t>-</a:t>
            </a:r>
            <a:r>
              <a:rPr lang="en-US" sz="2400" dirty="0"/>
              <a:t>&gt; </a:t>
            </a:r>
            <a:r>
              <a:rPr lang="sk-SK" sz="2400" dirty="0" err="1">
                <a:solidFill>
                  <a:schemeClr val="accent2"/>
                </a:solidFill>
              </a:rPr>
              <a:t>Launch</a:t>
            </a:r>
            <a:r>
              <a:rPr lang="en-US" sz="2400" dirty="0">
                <a:solidFill>
                  <a:schemeClr val="accent2"/>
                </a:solidFill>
              </a:rPr>
              <a:t> instance</a:t>
            </a:r>
            <a:r>
              <a:rPr lang="sk-SK" sz="2400" dirty="0">
                <a:solidFill>
                  <a:schemeClr val="accent2"/>
                </a:solidFill>
              </a:rPr>
              <a:t> </a:t>
            </a:r>
            <a:endParaRPr lang="sk-SK" sz="2000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D69D30-2BAA-EB69-7562-EB2CC8A73B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Vytvorenie EC2 inštancie</a:t>
            </a:r>
          </a:p>
        </p:txBody>
      </p:sp>
    </p:spTree>
    <p:extLst>
      <p:ext uri="{BB962C8B-B14F-4D97-AF65-F5344CB8AC3E}">
        <p14:creationId xmlns:p14="http://schemas.microsoft.com/office/powerpoint/2010/main" val="317684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976C35-055A-8544-7C40-8191DBBFDF5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00000" y="1261552"/>
            <a:ext cx="7704448" cy="2908429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214F4C4-63D3-B6F8-8506-3C7AAED44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sk-SK" dirty="0"/>
              <a:t>Vytvorenie EC2 inštancie</a:t>
            </a:r>
            <a:r>
              <a:rPr lang="en-US" dirty="0"/>
              <a:t> - Bonus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70494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C2E5C4-2B3B-F5B8-EC5B-B5E25092210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733257" y="915988"/>
            <a:ext cx="6037849" cy="36004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5646214-340B-6BE6-2910-64A6E6792D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Vytvorenie EC2 inštancie</a:t>
            </a:r>
            <a:r>
              <a:rPr lang="en-US" dirty="0"/>
              <a:t> - Bonus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50445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737CE6-7EBE-0198-ECF7-DD24799EF0A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Overenie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 err="1"/>
              <a:t>ssh</a:t>
            </a:r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PK</a:t>
            </a:r>
            <a:r>
              <a:rPr lang="en-US" dirty="0" err="1"/>
              <a:t>.pem</a:t>
            </a:r>
            <a:r>
              <a:rPr lang="en-US" dirty="0"/>
              <a:t> </a:t>
            </a:r>
            <a:r>
              <a:rPr lang="en-US" dirty="0" err="1"/>
              <a:t>ubuntu@</a:t>
            </a:r>
            <a:r>
              <a:rPr lang="en-US" dirty="0" err="1">
                <a:solidFill>
                  <a:srgbClr val="FF0000"/>
                </a:solidFill>
              </a:rPr>
              <a:t>dns-alias</a:t>
            </a:r>
            <a:endParaRPr lang="sk-SK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730C13-8F0E-CF6E-7851-E14CE80A24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Vytvorenie EC2 inštancie</a:t>
            </a:r>
          </a:p>
        </p:txBody>
      </p:sp>
    </p:spTree>
    <p:extLst>
      <p:ext uri="{BB962C8B-B14F-4D97-AF65-F5344CB8AC3E}">
        <p14:creationId xmlns:p14="http://schemas.microsoft.com/office/powerpoint/2010/main" val="295781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68C74DE-F27B-4486-10ED-A32F20154E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dirty="0"/>
              <a:t>Infraštruktúra</a:t>
            </a:r>
          </a:p>
        </p:txBody>
      </p:sp>
    </p:spTree>
    <p:extLst>
      <p:ext uri="{BB962C8B-B14F-4D97-AF65-F5344CB8AC3E}">
        <p14:creationId xmlns:p14="http://schemas.microsoft.com/office/powerpoint/2010/main" val="202208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884F1F-2484-C6FB-FE06-596F6F69622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sk-SK" dirty="0"/>
              <a:t>Vytvorte statický web </a:t>
            </a:r>
            <a:r>
              <a:rPr lang="sk-SK" dirty="0" err="1"/>
              <a:t>hosting</a:t>
            </a:r>
            <a:r>
              <a:rPr lang="sk-SK" dirty="0"/>
              <a:t> cez službu S3</a:t>
            </a:r>
          </a:p>
          <a:p>
            <a:r>
              <a:rPr lang="sk-SK" dirty="0"/>
              <a:t>Bonus: použite DNS alias pre web </a:t>
            </a:r>
            <a:r>
              <a:rPr lang="sk-SK" dirty="0" err="1"/>
              <a:t>hosting</a:t>
            </a:r>
            <a:r>
              <a:rPr lang="sk-SK" dirty="0"/>
              <a:t> AWS názov v čitateľnejšej forme.</a:t>
            </a:r>
          </a:p>
          <a:p>
            <a:endParaRPr lang="sk-SK" dirty="0"/>
          </a:p>
          <a:p>
            <a:endParaRPr lang="sk-SK" dirty="0"/>
          </a:p>
          <a:p>
            <a:r>
              <a:rPr lang="sk-SK" sz="1400" dirty="0" err="1"/>
              <a:t>Pozn</a:t>
            </a:r>
            <a:r>
              <a:rPr lang="sk-SK" sz="1400" dirty="0"/>
              <a:t>: S3 </a:t>
            </a:r>
            <a:r>
              <a:rPr lang="sk-SK" sz="1400" dirty="0" err="1"/>
              <a:t>bucket</a:t>
            </a:r>
            <a:r>
              <a:rPr lang="sk-SK" sz="1400" dirty="0"/>
              <a:t> musí mať názov nieco.edu.softec.sk aby zafungoval bonus bod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CE6A11-91D1-704C-4F3B-0363E2F658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Vytvorenie statického webhostingu</a:t>
            </a:r>
          </a:p>
        </p:txBody>
      </p:sp>
    </p:spTree>
    <p:extLst>
      <p:ext uri="{BB962C8B-B14F-4D97-AF65-F5344CB8AC3E}">
        <p14:creationId xmlns:p14="http://schemas.microsoft.com/office/powerpoint/2010/main" val="4037696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FFE0EB-EF1F-1C64-F11E-8C5788FEF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1117093"/>
            <a:ext cx="7704448" cy="3197347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5227A89-EDC4-C9A1-DAA8-5368E1FE7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sk-SK" dirty="0"/>
              <a:t>Vytvorenie statického webhostingu</a:t>
            </a:r>
          </a:p>
        </p:txBody>
      </p:sp>
    </p:spTree>
    <p:extLst>
      <p:ext uri="{BB962C8B-B14F-4D97-AF65-F5344CB8AC3E}">
        <p14:creationId xmlns:p14="http://schemas.microsoft.com/office/powerpoint/2010/main" val="31255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B4438C-3F8E-7A20-4ED2-B49EC15092A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sk-SK" dirty="0" err="1"/>
              <a:t>Create</a:t>
            </a:r>
            <a:r>
              <a:rPr lang="sk-SK" dirty="0"/>
              <a:t> </a:t>
            </a:r>
            <a:r>
              <a:rPr lang="sk-SK" dirty="0" err="1"/>
              <a:t>bucket</a:t>
            </a:r>
            <a:endParaRPr lang="sk-SK" dirty="0"/>
          </a:p>
          <a:p>
            <a:pPr lvl="1"/>
            <a:r>
              <a:rPr lang="sk-SK" dirty="0"/>
              <a:t>Zadajte meno</a:t>
            </a:r>
          </a:p>
          <a:p>
            <a:r>
              <a:rPr lang="sk-SK" dirty="0"/>
              <a:t>Po vytvorení </a:t>
            </a:r>
            <a:r>
              <a:rPr lang="sk-SK" dirty="0" err="1"/>
              <a:t>bucketu</a:t>
            </a:r>
            <a:r>
              <a:rPr lang="sk-SK" dirty="0"/>
              <a:t> si vytvorte html stránku index.html a </a:t>
            </a:r>
            <a:r>
              <a:rPr lang="sk-SK" dirty="0" err="1"/>
              <a:t>uploadnite</a:t>
            </a:r>
            <a:r>
              <a:rPr lang="sk-SK" dirty="0"/>
              <a:t> ju do </a:t>
            </a:r>
            <a:r>
              <a:rPr lang="sk-SK" dirty="0" err="1"/>
              <a:t>bucketu</a:t>
            </a:r>
            <a:r>
              <a:rPr lang="sk-SK" dirty="0"/>
              <a:t>. Záložka </a:t>
            </a:r>
            <a:r>
              <a:rPr lang="sk-SK" dirty="0" err="1"/>
              <a:t>Objects</a:t>
            </a:r>
            <a:r>
              <a:rPr lang="sk-SK" dirty="0"/>
              <a:t> v detaile S3 </a:t>
            </a:r>
            <a:r>
              <a:rPr lang="sk-SK" dirty="0" err="1"/>
              <a:t>baucketu</a:t>
            </a:r>
            <a:r>
              <a:rPr lang="sk-SK" dirty="0"/>
              <a:t>.</a:t>
            </a:r>
          </a:p>
          <a:p>
            <a:pPr lvl="1"/>
            <a:endParaRPr lang="sk-SK" dirty="0"/>
          </a:p>
          <a:p>
            <a:r>
              <a:rPr lang="sk-SK" sz="1400" dirty="0" err="1"/>
              <a:t>Pozn</a:t>
            </a:r>
            <a:r>
              <a:rPr lang="sk-SK" sz="1400" dirty="0"/>
              <a:t>: S3 </a:t>
            </a:r>
            <a:r>
              <a:rPr lang="sk-SK" sz="1400" dirty="0" err="1"/>
              <a:t>bucket</a:t>
            </a:r>
            <a:r>
              <a:rPr lang="sk-SK" sz="1400" dirty="0"/>
              <a:t> musí mať názov nieco.edu.softec.sk aby zafungoval bonus bod</a:t>
            </a:r>
          </a:p>
          <a:p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227A89-EDC4-C9A1-DAA8-5368E1FE7B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Vytvorenie statického webhostingu</a:t>
            </a:r>
          </a:p>
        </p:txBody>
      </p:sp>
    </p:spTree>
    <p:extLst>
      <p:ext uri="{BB962C8B-B14F-4D97-AF65-F5344CB8AC3E}">
        <p14:creationId xmlns:p14="http://schemas.microsoft.com/office/powerpoint/2010/main" val="219663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B4438C-3F8E-7A20-4ED2-B49EC15092A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sk-SK" dirty="0"/>
              <a:t>Záložka </a:t>
            </a:r>
            <a:r>
              <a:rPr lang="sk-SK" dirty="0" err="1"/>
              <a:t>Properties</a:t>
            </a:r>
            <a:endParaRPr lang="sk-SK" dirty="0"/>
          </a:p>
          <a:p>
            <a:pPr lvl="1"/>
            <a:r>
              <a:rPr lang="sk-SK" dirty="0"/>
              <a:t>Úplne dole: </a:t>
            </a:r>
            <a:r>
              <a:rPr lang="sk-SK" dirty="0" err="1"/>
              <a:t>Static</a:t>
            </a:r>
            <a:r>
              <a:rPr lang="sk-SK" dirty="0"/>
              <a:t> </a:t>
            </a:r>
            <a:r>
              <a:rPr lang="sk-SK" dirty="0" err="1"/>
              <a:t>website</a:t>
            </a:r>
            <a:r>
              <a:rPr lang="sk-SK" dirty="0"/>
              <a:t> </a:t>
            </a:r>
            <a:r>
              <a:rPr lang="sk-SK" dirty="0" err="1"/>
              <a:t>hosting</a:t>
            </a:r>
            <a:endParaRPr lang="sk-SK" dirty="0"/>
          </a:p>
          <a:p>
            <a:pPr lvl="2"/>
            <a:r>
              <a:rPr lang="sk-SK" dirty="0" err="1"/>
              <a:t>Edit</a:t>
            </a:r>
            <a:r>
              <a:rPr lang="sk-SK" dirty="0"/>
              <a:t> -&gt; </a:t>
            </a:r>
            <a:r>
              <a:rPr lang="sk-SK" dirty="0" err="1"/>
              <a:t>Enable</a:t>
            </a:r>
            <a:endParaRPr lang="sk-SK" dirty="0"/>
          </a:p>
          <a:p>
            <a:pPr lvl="2"/>
            <a:r>
              <a:rPr lang="sk-SK" dirty="0"/>
              <a:t>Index </a:t>
            </a:r>
            <a:r>
              <a:rPr lang="sk-SK" dirty="0" err="1"/>
              <a:t>document</a:t>
            </a:r>
            <a:r>
              <a:rPr lang="sk-SK" dirty="0"/>
              <a:t> -&gt; index.html</a:t>
            </a:r>
          </a:p>
          <a:p>
            <a:pPr lvl="2"/>
            <a:r>
              <a:rPr lang="sk-SK" dirty="0" err="1"/>
              <a:t>Save</a:t>
            </a:r>
            <a:r>
              <a:rPr lang="sk-SK" dirty="0"/>
              <a:t> </a:t>
            </a:r>
            <a:r>
              <a:rPr lang="sk-SK" dirty="0" err="1"/>
              <a:t>changes</a:t>
            </a:r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227A89-EDC4-C9A1-DAA8-5368E1FE7B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Vytvorenie statického webhostingu</a:t>
            </a:r>
          </a:p>
        </p:txBody>
      </p:sp>
    </p:spTree>
    <p:extLst>
      <p:ext uri="{BB962C8B-B14F-4D97-AF65-F5344CB8AC3E}">
        <p14:creationId xmlns:p14="http://schemas.microsoft.com/office/powerpoint/2010/main" val="106497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B4438C-3F8E-7A20-4ED2-B49EC15092A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sk-SK" dirty="0"/>
              <a:t>Záložka </a:t>
            </a:r>
            <a:r>
              <a:rPr lang="sk-SK" dirty="0" err="1"/>
              <a:t>Permissions</a:t>
            </a:r>
            <a:endParaRPr lang="sk-SK" dirty="0"/>
          </a:p>
          <a:p>
            <a:pPr lvl="1"/>
            <a:r>
              <a:rPr lang="sk-SK" dirty="0" err="1"/>
              <a:t>Block</a:t>
            </a:r>
            <a:r>
              <a:rPr lang="sk-SK" dirty="0"/>
              <a:t> </a:t>
            </a:r>
            <a:r>
              <a:rPr lang="sk-SK" dirty="0" err="1"/>
              <a:t>public</a:t>
            </a:r>
            <a:r>
              <a:rPr lang="sk-SK" dirty="0"/>
              <a:t> </a:t>
            </a:r>
            <a:r>
              <a:rPr lang="sk-SK" dirty="0" err="1"/>
              <a:t>access</a:t>
            </a:r>
            <a:r>
              <a:rPr lang="sk-SK" dirty="0"/>
              <a:t> -</a:t>
            </a:r>
            <a:r>
              <a:rPr lang="en-US" dirty="0"/>
              <a:t>&gt; Edit</a:t>
            </a:r>
          </a:p>
          <a:p>
            <a:pPr lvl="1"/>
            <a:r>
              <a:rPr lang="en-US" dirty="0" err="1"/>
              <a:t>Odznacit</a:t>
            </a:r>
            <a:r>
              <a:rPr lang="en-US" dirty="0"/>
              <a:t> all public access</a:t>
            </a:r>
          </a:p>
          <a:p>
            <a:pPr lvl="2"/>
            <a:r>
              <a:rPr lang="en-US" dirty="0"/>
              <a:t>Save changes</a:t>
            </a:r>
          </a:p>
          <a:p>
            <a:r>
              <a:rPr lang="en-US" dirty="0"/>
              <a:t>Bucket policy -&gt; Edit</a:t>
            </a:r>
          </a:p>
          <a:p>
            <a:pPr lvl="1"/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227A89-EDC4-C9A1-DAA8-5368E1FE7B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Vytvorenie statického webhostingu</a:t>
            </a:r>
          </a:p>
        </p:txBody>
      </p:sp>
    </p:spTree>
    <p:extLst>
      <p:ext uri="{BB962C8B-B14F-4D97-AF65-F5344CB8AC3E}">
        <p14:creationId xmlns:p14="http://schemas.microsoft.com/office/powerpoint/2010/main" val="263378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09BA4-B6AC-C509-DA3A-31F13AD64E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sk-SK" dirty="0"/>
              <a:t>Vytvorenie statického webhostingu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BB0A1E-093E-0092-2077-A59C538D22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{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"Version": "2012-10-17",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"Statement": [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 {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     "Sid": "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PublicReadGetObject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",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     "Effect": "Allow",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     "Principal": "*",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     "Action": [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         "s3:GetObject"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     ],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     "Resource": [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            "arn:aws:s3:::</a:t>
            </a:r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Bucket-Name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/*"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     ]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 }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]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}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22761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80F877-744E-CF42-F165-391D66BDF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1030418"/>
            <a:ext cx="7704448" cy="3370697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5227A89-EDC4-C9A1-DAA8-5368E1FE7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sk-SK" dirty="0"/>
              <a:t>Vytvorenie statického webhostingu</a:t>
            </a:r>
          </a:p>
        </p:txBody>
      </p:sp>
    </p:spTree>
    <p:extLst>
      <p:ext uri="{BB962C8B-B14F-4D97-AF65-F5344CB8AC3E}">
        <p14:creationId xmlns:p14="http://schemas.microsoft.com/office/powerpoint/2010/main" val="118882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227A89-EDC4-C9A1-DAA8-5368E1FE7B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Vytvorenie statického webhostingu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AB90AA-6C34-C9B7-5507-0BF0F289C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843558"/>
            <a:ext cx="6690150" cy="429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6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E74464-4D4B-DFB4-2959-48E9ACBF467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/>
              <a:t>Overenie</a:t>
            </a:r>
            <a:endParaRPr lang="en-US" dirty="0"/>
          </a:p>
          <a:p>
            <a:endParaRPr lang="en-US" dirty="0"/>
          </a:p>
          <a:p>
            <a:r>
              <a:rPr lang="en-US" dirty="0"/>
              <a:t>Vo web </a:t>
            </a:r>
            <a:r>
              <a:rPr lang="en-US" dirty="0" err="1"/>
              <a:t>exploreri</a:t>
            </a:r>
            <a:endParaRPr lang="en-US" dirty="0"/>
          </a:p>
          <a:p>
            <a:r>
              <a:rPr lang="en-US" dirty="0"/>
              <a:t>http://dns-alias.edu.softec.sk</a:t>
            </a:r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B03BBC-F8AC-B032-3F07-85AD7FC34E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Vytvorenie statického webhostingu</a:t>
            </a:r>
          </a:p>
        </p:txBody>
      </p:sp>
    </p:spTree>
    <p:extLst>
      <p:ext uri="{BB962C8B-B14F-4D97-AF65-F5344CB8AC3E}">
        <p14:creationId xmlns:p14="http://schemas.microsoft.com/office/powerpoint/2010/main" val="94825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AA07BF-6832-9F60-968B-00670E502E9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800" dirty="0"/>
              <a:t>AWS - internet</a:t>
            </a:r>
            <a:endParaRPr lang="sk-SK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061009-4D8D-49F3-CDA2-74061F43EE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Referencie</a:t>
            </a:r>
          </a:p>
        </p:txBody>
      </p:sp>
    </p:spTree>
    <p:extLst>
      <p:ext uri="{BB962C8B-B14F-4D97-AF65-F5344CB8AC3E}">
        <p14:creationId xmlns:p14="http://schemas.microsoft.com/office/powerpoint/2010/main" val="142516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BC143-C1BD-45E8-C79B-0D7A8D7D47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28184" y="915567"/>
            <a:ext cx="2376264" cy="3600400"/>
          </a:xfrm>
        </p:spPr>
        <p:txBody>
          <a:bodyPr/>
          <a:lstStyle/>
          <a:p>
            <a:r>
              <a:rPr lang="sk-SK" sz="2000" dirty="0"/>
              <a:t>30 regiónov</a:t>
            </a:r>
          </a:p>
          <a:p>
            <a:r>
              <a:rPr lang="sk-SK" sz="2000" dirty="0"/>
              <a:t>každá 2-3 AZ</a:t>
            </a:r>
          </a:p>
          <a:p>
            <a:r>
              <a:rPr lang="sk-SK" sz="2000" dirty="0"/>
              <a:t>V príprave 5 regiónov s 15 AZ</a:t>
            </a:r>
          </a:p>
          <a:p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04E818-1B0E-9186-9ECD-D72B0A6775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AWS Globálna infraštruktúra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554AE8-350C-C14E-9D07-262C28AC9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15567"/>
            <a:ext cx="5594998" cy="295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8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11AAA2-9503-2B59-45C1-11D2F8C413B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k-SK" dirty="0"/>
              <a:t>Región – fyzická lokácia vo svete a je nezávislá od ostatných regiónov. Tvorená 2 a viac </a:t>
            </a:r>
            <a:r>
              <a:rPr lang="sk-SK" dirty="0" err="1"/>
              <a:t>availability</a:t>
            </a:r>
            <a:r>
              <a:rPr lang="sk-SK" dirty="0"/>
              <a:t> zónami</a:t>
            </a:r>
          </a:p>
          <a:p>
            <a:r>
              <a:rPr lang="sk-SK" dirty="0"/>
              <a:t>Availability zone (AZ) – v danom regióne je tvorená z 1 alebo viacerých dátových centier</a:t>
            </a:r>
          </a:p>
          <a:p>
            <a:r>
              <a:rPr lang="sk-SK" dirty="0"/>
              <a:t>Dátové centrá</a:t>
            </a:r>
          </a:p>
          <a:p>
            <a:pPr lvl="1"/>
            <a:r>
              <a:rPr lang="sk-SK" dirty="0"/>
              <a:t>sú prepojené vysoko rýchlostným redundantným sieťovým prepojením</a:t>
            </a:r>
          </a:p>
          <a:p>
            <a:pPr lvl="1"/>
            <a:r>
              <a:rPr lang="sk-SK" dirty="0"/>
              <a:t>majú redundantné napájanie</a:t>
            </a:r>
            <a:endParaRPr lang="en-US" dirty="0"/>
          </a:p>
          <a:p>
            <a:endParaRPr lang="sk-SK" dirty="0"/>
          </a:p>
          <a:p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EA2F0C-D978-E66D-052F-D19DB4EA82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AWS Globálna infraštruktúra</a:t>
            </a:r>
          </a:p>
        </p:txBody>
      </p:sp>
    </p:spTree>
    <p:extLst>
      <p:ext uri="{BB962C8B-B14F-4D97-AF65-F5344CB8AC3E}">
        <p14:creationId xmlns:p14="http://schemas.microsoft.com/office/powerpoint/2010/main" val="299775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3d 5G With Antenna, Wireless Communication Technology Stock Photo, Picture  And Royalty Free Image. Image 63140815.">
            <a:extLst>
              <a:ext uri="{FF2B5EF4-FFF2-40B4-BE49-F238E27FC236}">
                <a16:creationId xmlns:a16="http://schemas.microsoft.com/office/drawing/2014/main" id="{9681A848-ED64-3141-2B2B-D3D017591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778" y="3441229"/>
            <a:ext cx="528138" cy="48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CB47DC5-0E04-4B71-8B39-85FBBDC111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AWS Globálna infraštruktúra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D5A34B-2659-18AB-4377-B25F62A8F497}"/>
              </a:ext>
            </a:extLst>
          </p:cNvPr>
          <p:cNvSpPr/>
          <p:nvPr/>
        </p:nvSpPr>
        <p:spPr>
          <a:xfrm>
            <a:off x="2920017" y="915566"/>
            <a:ext cx="3579917" cy="1815694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3E2BB1A-5F2B-B630-B237-79E3B344F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0017" y="923250"/>
            <a:ext cx="381000" cy="38100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C12A890-F2EB-2731-5877-EDE32FD934A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078968" y="1373358"/>
            <a:ext cx="3204943" cy="514696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marL="0" indent="0" algn="ctr" eaLnBrk="1" fontAlgn="auto" hangingPunct="1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41729E1-033E-0750-A56B-FA6530B165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07847" y="1427429"/>
            <a:ext cx="349917" cy="37516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D10793D-DE9B-3067-7857-CA0410BC18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5779" y="1427805"/>
            <a:ext cx="381000" cy="381000"/>
          </a:xfrm>
          <a:prstGeom prst="rect">
            <a:avLst/>
          </a:prstGeom>
        </p:spPr>
      </p:pic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CCF85747-41B2-AB3B-0E25-E30216B1C832}"/>
              </a:ext>
            </a:extLst>
          </p:cNvPr>
          <p:cNvSpPr txBox="1">
            <a:spLocks/>
          </p:cNvSpPr>
          <p:nvPr/>
        </p:nvSpPr>
        <p:spPr>
          <a:xfrm>
            <a:off x="3096677" y="1998427"/>
            <a:ext cx="3204943" cy="514696"/>
          </a:xfrm>
          <a:prstGeom prst="rect">
            <a:avLst/>
          </a:prstGeom>
          <a:noFill/>
          <a:ln w="12700" cap="flat" cmpd="sng" algn="ctr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91440" rIns="0" bIns="0" rtlCol="0">
            <a:normAutofit/>
          </a:bodyPr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sk-SK" sz="300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25475" indent="-17621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cs-CZ" sz="3000" kern="1200" dirty="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74738" indent="-160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240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73263" indent="-1444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B4D8E664-F2AD-AC51-920B-154BD01052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07847" y="2058706"/>
            <a:ext cx="349917" cy="37516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D6E4CF8-CE72-D84E-C539-319F3D40F2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23488" y="2052874"/>
            <a:ext cx="381000" cy="381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156E5DC-D9A3-AAE4-F9CF-B4AAEBF834DA}"/>
              </a:ext>
            </a:extLst>
          </p:cNvPr>
          <p:cNvSpPr/>
          <p:nvPr/>
        </p:nvSpPr>
        <p:spPr>
          <a:xfrm>
            <a:off x="768671" y="2355726"/>
            <a:ext cx="1803211" cy="1418776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center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F3EF7D46-3F4F-63D4-14C8-FBEC300AD1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8671" y="2355726"/>
            <a:ext cx="381000" cy="381000"/>
          </a:xfrm>
          <a:prstGeom prst="rect">
            <a:avLst/>
          </a:prstGeom>
        </p:spPr>
      </p:pic>
      <p:pic>
        <p:nvPicPr>
          <p:cNvPr id="23" name="Graphic 9">
            <a:extLst>
              <a:ext uri="{FF2B5EF4-FFF2-40B4-BE49-F238E27FC236}">
                <a16:creationId xmlns:a16="http://schemas.microsoft.com/office/drawing/2014/main" id="{CC659DC1-F8B2-7726-2890-AE9DBC12D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44" y="3116581"/>
            <a:ext cx="381001" cy="38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80432F2-C45C-9B27-ADAC-6EDD66FD1A01}"/>
              </a:ext>
            </a:extLst>
          </p:cNvPr>
          <p:cNvSpPr/>
          <p:nvPr/>
        </p:nvSpPr>
        <p:spPr>
          <a:xfrm>
            <a:off x="821544" y="3007541"/>
            <a:ext cx="1656184" cy="67919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Outposts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6236E45-352E-E974-3BE8-0E422470F521}"/>
              </a:ext>
            </a:extLst>
          </p:cNvPr>
          <p:cNvSpPr/>
          <p:nvPr/>
        </p:nvSpPr>
        <p:spPr>
          <a:xfrm>
            <a:off x="3821945" y="3003798"/>
            <a:ext cx="1803211" cy="67919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Wavelength Zone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83D573-E95F-E38B-B739-2BAEF8C4FF4B}"/>
              </a:ext>
            </a:extLst>
          </p:cNvPr>
          <p:cNvSpPr/>
          <p:nvPr/>
        </p:nvSpPr>
        <p:spPr>
          <a:xfrm>
            <a:off x="6654191" y="3010804"/>
            <a:ext cx="1997089" cy="67919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Local Zone</a:t>
            </a:r>
          </a:p>
        </p:txBody>
      </p:sp>
      <p:pic>
        <p:nvPicPr>
          <p:cNvPr id="29" name="Graphic 6">
            <a:extLst>
              <a:ext uri="{FF2B5EF4-FFF2-40B4-BE49-F238E27FC236}">
                <a16:creationId xmlns:a16="http://schemas.microsoft.com/office/drawing/2014/main" id="{7D35638B-8BB8-FF89-D4BE-95A5C5223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042" y="3003798"/>
            <a:ext cx="381001" cy="38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Graphic 8">
            <a:extLst>
              <a:ext uri="{FF2B5EF4-FFF2-40B4-BE49-F238E27FC236}">
                <a16:creationId xmlns:a16="http://schemas.microsoft.com/office/drawing/2014/main" id="{5FFC6FF6-E0AE-D53D-A557-8AE4797E1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912" y="3003798"/>
            <a:ext cx="381001" cy="38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B8C3E500-2A59-D371-FC55-C78D5BCA18E8}"/>
              </a:ext>
            </a:extLst>
          </p:cNvPr>
          <p:cNvCxnSpPr>
            <a:stCxn id="28" idx="0"/>
            <a:endCxn id="7" idx="3"/>
          </p:cNvCxnSpPr>
          <p:nvPr/>
        </p:nvCxnSpPr>
        <p:spPr>
          <a:xfrm rot="16200000" flipV="1">
            <a:off x="6482640" y="1840708"/>
            <a:ext cx="1187391" cy="1152802"/>
          </a:xfrm>
          <a:prstGeom prst="bentConnector2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007B0B43-A48D-39EA-E0C7-76C1F1277C95}"/>
              </a:ext>
            </a:extLst>
          </p:cNvPr>
          <p:cNvCxnSpPr>
            <a:stCxn id="24" idx="3"/>
            <a:endCxn id="7" idx="1"/>
          </p:cNvCxnSpPr>
          <p:nvPr/>
        </p:nvCxnSpPr>
        <p:spPr>
          <a:xfrm flipV="1">
            <a:off x="2477728" y="1823413"/>
            <a:ext cx="442289" cy="1523723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07D0D35-AA87-557F-818A-767873DDAB41}"/>
              </a:ext>
            </a:extLst>
          </p:cNvPr>
          <p:cNvCxnSpPr>
            <a:stCxn id="26" idx="0"/>
            <a:endCxn id="7" idx="2"/>
          </p:cNvCxnSpPr>
          <p:nvPr/>
        </p:nvCxnSpPr>
        <p:spPr>
          <a:xfrm flipH="1" flipV="1">
            <a:off x="4709976" y="2731260"/>
            <a:ext cx="13575" cy="27253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EE6CFBE-F7A1-3E2C-8F1A-8579DB78F831}"/>
              </a:ext>
            </a:extLst>
          </p:cNvPr>
          <p:cNvSpPr txBox="1"/>
          <p:nvPr/>
        </p:nvSpPr>
        <p:spPr>
          <a:xfrm>
            <a:off x="768671" y="3835151"/>
            <a:ext cx="231029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1400" dirty="0"/>
              <a:t>Použitie:</a:t>
            </a:r>
          </a:p>
          <a:p>
            <a:r>
              <a:rPr lang="en-US" sz="1400" dirty="0"/>
              <a:t>AWS </a:t>
            </a:r>
            <a:r>
              <a:rPr lang="sk-SK" sz="1400" dirty="0"/>
              <a:t>služby on-premise</a:t>
            </a:r>
          </a:p>
          <a:p>
            <a:r>
              <a:rPr lang="sk-SK" sz="1400" dirty="0"/>
              <a:t>AWS API on-premise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7859AF-32D8-CC52-5462-6C1370F718AC}"/>
              </a:ext>
            </a:extLst>
          </p:cNvPr>
          <p:cNvSpPr txBox="1"/>
          <p:nvPr/>
        </p:nvSpPr>
        <p:spPr>
          <a:xfrm>
            <a:off x="3765275" y="3835151"/>
            <a:ext cx="231029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1400" dirty="0"/>
              <a:t>Použitie:</a:t>
            </a:r>
          </a:p>
          <a:p>
            <a:r>
              <a:rPr lang="sk-SK" sz="1400" dirty="0"/>
              <a:t>Malá odozva pre mobilné zariadenia</a:t>
            </a:r>
          </a:p>
          <a:p>
            <a:r>
              <a:rPr lang="sk-SK" sz="1400" dirty="0"/>
              <a:t>Video, ML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1CC561-03DF-3C77-EF32-7E28A7491203}"/>
              </a:ext>
            </a:extLst>
          </p:cNvPr>
          <p:cNvSpPr txBox="1"/>
          <p:nvPr/>
        </p:nvSpPr>
        <p:spPr>
          <a:xfrm>
            <a:off x="6654191" y="3834849"/>
            <a:ext cx="231029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1400" dirty="0"/>
              <a:t>Použitie:</a:t>
            </a:r>
          </a:p>
          <a:p>
            <a:r>
              <a:rPr lang="sk-SK" sz="1400" dirty="0"/>
              <a:t>Malá odozva pre aplikácie</a:t>
            </a:r>
          </a:p>
          <a:p>
            <a:r>
              <a:rPr lang="sk-SK" sz="1400" dirty="0"/>
              <a:t>Video, ML</a:t>
            </a:r>
          </a:p>
        </p:txBody>
      </p:sp>
    </p:spTree>
    <p:extLst>
      <p:ext uri="{BB962C8B-B14F-4D97-AF65-F5344CB8AC3E}">
        <p14:creationId xmlns:p14="http://schemas.microsoft.com/office/powerpoint/2010/main" val="33731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6" grpId="0" animBg="1"/>
      <p:bldP spid="28" grpId="0" animBg="1"/>
      <p:bldP spid="40" grpId="0"/>
      <p:bldP spid="44" grpId="0"/>
      <p:bldP spid="4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60F752B-6C58-54AF-55E7-4E846D31B0C0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3609" y="685301"/>
            <a:ext cx="7391215" cy="40466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6691769-595D-F283-1C20-C5777F16E7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sk-SK" dirty="0"/>
              <a:t>Zdielaná zodpovednosť</a:t>
            </a:r>
          </a:p>
        </p:txBody>
      </p:sp>
    </p:spTree>
    <p:extLst>
      <p:ext uri="{BB962C8B-B14F-4D97-AF65-F5344CB8AC3E}">
        <p14:creationId xmlns:p14="http://schemas.microsoft.com/office/powerpoint/2010/main" val="227147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bsah">
  <a:themeElements>
    <a:clrScheme name="SOFTEC">
      <a:dk1>
        <a:sysClr val="windowText" lastClr="000000"/>
      </a:dk1>
      <a:lt1>
        <a:sysClr val="window" lastClr="FFFFFF"/>
      </a:lt1>
      <a:dk2>
        <a:srgbClr val="0072BC"/>
      </a:dk2>
      <a:lt2>
        <a:srgbClr val="EEECE1"/>
      </a:lt2>
      <a:accent1>
        <a:srgbClr val="0072BC"/>
      </a:accent1>
      <a:accent2>
        <a:srgbClr val="0DB673"/>
      </a:accent2>
      <a:accent3>
        <a:srgbClr val="9ACA3D"/>
      </a:accent3>
      <a:accent4>
        <a:srgbClr val="FA9D32"/>
      </a:accent4>
      <a:accent5>
        <a:srgbClr val="DF5045"/>
      </a:accent5>
      <a:accent6>
        <a:srgbClr val="6A437C"/>
      </a:accent6>
      <a:hlink>
        <a:srgbClr val="0072BC"/>
      </a:hlink>
      <a:folHlink>
        <a:srgbClr val="6A437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0" tIns="0" rIns="0" bIns="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64-Prezentácia landscape_16_ku_9.potx" id="{FD09A23E-DDFD-4A27-A89A-1AB5C10EBDC1}" vid="{1CD3782D-FA3C-45FA-A4CC-9D5E66FBF359}"/>
    </a:ext>
  </a:extLst>
</a:theme>
</file>

<file path=ppt/theme/theme2.xml><?xml version="1.0" encoding="utf-8"?>
<a:theme xmlns:a="http://schemas.openxmlformats.org/drawingml/2006/main" name="Kapitoly">
  <a:themeElements>
    <a:clrScheme name="SOFTEC">
      <a:dk1>
        <a:sysClr val="windowText" lastClr="000000"/>
      </a:dk1>
      <a:lt1>
        <a:sysClr val="window" lastClr="FFFFFF"/>
      </a:lt1>
      <a:dk2>
        <a:srgbClr val="0072BC"/>
      </a:dk2>
      <a:lt2>
        <a:srgbClr val="EEECE1"/>
      </a:lt2>
      <a:accent1>
        <a:srgbClr val="0072BC"/>
      </a:accent1>
      <a:accent2>
        <a:srgbClr val="0DB673"/>
      </a:accent2>
      <a:accent3>
        <a:srgbClr val="9ACA3D"/>
      </a:accent3>
      <a:accent4>
        <a:srgbClr val="FA9D32"/>
      </a:accent4>
      <a:accent5>
        <a:srgbClr val="DF5045"/>
      </a:accent5>
      <a:accent6>
        <a:srgbClr val="6A437C"/>
      </a:accent6>
      <a:hlink>
        <a:srgbClr val="8FD5F6"/>
      </a:hlink>
      <a:folHlink>
        <a:srgbClr val="8FD5F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0" tIns="0" rIns="0" bIns="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64-Prezentácia landscape_16_ku_9.potx" id="{FD09A23E-DDFD-4A27-A89A-1AB5C10EBDC1}" vid="{280A75B2-AB67-474F-98E0-49E5A1B8A2D2}"/>
    </a:ext>
  </a:extLst>
</a:theme>
</file>

<file path=ppt/theme/theme3.xml><?xml version="1.0" encoding="utf-8"?>
<a:theme xmlns:a="http://schemas.openxmlformats.org/drawingml/2006/main" name="Titulná strana">
  <a:themeElements>
    <a:clrScheme name="SOFTEC">
      <a:dk1>
        <a:sysClr val="windowText" lastClr="000000"/>
      </a:dk1>
      <a:lt1>
        <a:sysClr val="window" lastClr="FFFFFF"/>
      </a:lt1>
      <a:dk2>
        <a:srgbClr val="0072BC"/>
      </a:dk2>
      <a:lt2>
        <a:srgbClr val="EEECE1"/>
      </a:lt2>
      <a:accent1>
        <a:srgbClr val="0072BC"/>
      </a:accent1>
      <a:accent2>
        <a:srgbClr val="0DB673"/>
      </a:accent2>
      <a:accent3>
        <a:srgbClr val="9ACA3D"/>
      </a:accent3>
      <a:accent4>
        <a:srgbClr val="FA9D32"/>
      </a:accent4>
      <a:accent5>
        <a:srgbClr val="DF5045"/>
      </a:accent5>
      <a:accent6>
        <a:srgbClr val="6A437C"/>
      </a:accent6>
      <a:hlink>
        <a:srgbClr val="8FD5F6"/>
      </a:hlink>
      <a:folHlink>
        <a:srgbClr val="8FD5F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64-Prezentácia landscape_16_ku_9.potx" id="{FD09A23E-DDFD-4A27-A89A-1AB5C10EBDC1}" vid="{1449335E-2591-48DE-B40F-4B94C0F8D23F}"/>
    </a:ext>
  </a:extLst>
</a:theme>
</file>

<file path=ppt/theme/theme4.xml><?xml version="1.0" encoding="utf-8"?>
<a:theme xmlns:a="http://schemas.openxmlformats.org/drawingml/2006/main" name="Motiv systému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T64-Prezentácia landscape_16_ku_9</Template>
  <TotalTime>69768</TotalTime>
  <Words>1799</Words>
  <Application>Microsoft Macintosh PowerPoint</Application>
  <PresentationFormat>On-screen Show (16:9)</PresentationFormat>
  <Paragraphs>454</Paragraphs>
  <Slides>59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Calibri</vt:lpstr>
      <vt:lpstr>Wingdings</vt:lpstr>
      <vt:lpstr>Obsah</vt:lpstr>
      <vt:lpstr>Kapitoly</vt:lpstr>
      <vt:lpstr>Titulná strana</vt:lpstr>
      <vt:lpstr>Amazon Web Services</vt:lpstr>
      <vt:lpstr>AWS - agenda</vt:lpstr>
      <vt:lpstr>História</vt:lpstr>
      <vt:lpstr>História</vt:lpstr>
      <vt:lpstr>PowerPoint Presentation</vt:lpstr>
      <vt:lpstr>AWS Globálna infraštruktúra</vt:lpstr>
      <vt:lpstr>AWS Globálna infraštruktúra</vt:lpstr>
      <vt:lpstr>AWS Globálna infraštruktúra</vt:lpstr>
      <vt:lpstr>Zdielaná zodpovednosť</vt:lpstr>
      <vt:lpstr>Zdielaná zodpovednosť</vt:lpstr>
      <vt:lpstr>Compliance</vt:lpstr>
      <vt:lpstr>Prístup k zdrojom AWS</vt:lpstr>
      <vt:lpstr>Users, Roles, Policies - IAM</vt:lpstr>
      <vt:lpstr>Free Tier vs. On-Demand</vt:lpstr>
      <vt:lpstr>Free tier – always free</vt:lpstr>
      <vt:lpstr>6 pilierov dobrej architektúry AWS</vt:lpstr>
      <vt:lpstr>Operational excellence – operatívnosť</vt:lpstr>
      <vt:lpstr>Security - bezpečnosť</vt:lpstr>
      <vt:lpstr>Reliability – spoľahlivosť</vt:lpstr>
      <vt:lpstr>Performance efficiency – účinný výkon</vt:lpstr>
      <vt:lpstr>Cost optimization – náklady</vt:lpstr>
      <vt:lpstr>Sustainability - udržateľnosť</vt:lpstr>
      <vt:lpstr>PowerPoint Presentation</vt:lpstr>
      <vt:lpstr>Služby cloud poskytovateľa</vt:lpstr>
      <vt:lpstr>Služby Amazon AWS</vt:lpstr>
      <vt:lpstr>Služby Amazon AWS</vt:lpstr>
      <vt:lpstr>Základné služby</vt:lpstr>
      <vt:lpstr>Compute</vt:lpstr>
      <vt:lpstr>Storage &amp; Databases</vt:lpstr>
      <vt:lpstr>EBS vs. EFS vs. S3</vt:lpstr>
      <vt:lpstr>Containers</vt:lpstr>
      <vt:lpstr>EKS vs ECS vs EC2 vs Fargate</vt:lpstr>
      <vt:lpstr>Development</vt:lpstr>
      <vt:lpstr>Network &amp; Management</vt:lpstr>
      <vt:lpstr>Ďalšie</vt:lpstr>
      <vt:lpstr>PowerPoint Presentation</vt:lpstr>
      <vt:lpstr> </vt:lpstr>
      <vt:lpstr> </vt:lpstr>
      <vt:lpstr> </vt:lpstr>
      <vt:lpstr> </vt:lpstr>
      <vt:lpstr> </vt:lpstr>
      <vt:lpstr>PowerPoint Presentation</vt:lpstr>
      <vt:lpstr>AWS konzola - login</vt:lpstr>
      <vt:lpstr>Vytvorenie EC2 inštancie</vt:lpstr>
      <vt:lpstr>Vytvorenie EC2 inštancie</vt:lpstr>
      <vt:lpstr>Vytvorenie EC2 inštancie</vt:lpstr>
      <vt:lpstr>Vytvorenie EC2 inštancie - Bonus</vt:lpstr>
      <vt:lpstr>Vytvorenie EC2 inštancie - Bonus</vt:lpstr>
      <vt:lpstr>Vytvorenie EC2 inštancie</vt:lpstr>
      <vt:lpstr>Vytvorenie statického webhostingu</vt:lpstr>
      <vt:lpstr>Vytvorenie statického webhostingu</vt:lpstr>
      <vt:lpstr>Vytvorenie statického webhostingu</vt:lpstr>
      <vt:lpstr>Vytvorenie statického webhostingu</vt:lpstr>
      <vt:lpstr>Vytvorenie statického webhostingu</vt:lpstr>
      <vt:lpstr>Vytvorenie statického webhostingu</vt:lpstr>
      <vt:lpstr>Vytvorenie statického webhostingu</vt:lpstr>
      <vt:lpstr>Vytvorenie statického webhostingu</vt:lpstr>
      <vt:lpstr>Vytvorenie statického webhostingu</vt:lpstr>
      <vt:lpstr>Referencie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Terraform Infrastructure as a Code</dc:title>
  <dc:subject>V15</dc:subject>
  <dc:creator>Baka Vojtech</dc:creator>
  <cp:lastModifiedBy>Baka Vojtech</cp:lastModifiedBy>
  <cp:revision>275</cp:revision>
  <cp:lastPrinted>2015-10-19T12:51:35Z</cp:lastPrinted>
  <dcterms:created xsi:type="dcterms:W3CDTF">2020-05-19T15:11:13Z</dcterms:created>
  <dcterms:modified xsi:type="dcterms:W3CDTF">2025-04-23T13:40:52Z</dcterms:modified>
  <cp:category>Integrovaný systém manažérstva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3.2.0</vt:lpwstr>
  </property>
</Properties>
</file>